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8.xml" ContentType="application/vnd.openxmlformats-officedocument.presentationml.tags+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9.xml" ContentType="application/vnd.openxmlformats-officedocument.presentationml.tags+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30.xml" ContentType="application/vnd.openxmlformats-officedocument.presentationml.tags+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1.xml" ContentType="application/vnd.openxmlformats-officedocument.presentationml.tags+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2.xml" ContentType="application/vnd.openxmlformats-officedocument.presentationml.tags+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3.xml" ContentType="application/vnd.openxmlformats-officedocument.presentationml.tags+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34.xml" ContentType="application/vnd.openxmlformats-officedocument.presentationml.tags+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35.xml" ContentType="application/vnd.openxmlformats-officedocument.presentationml.tags+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36.xml" ContentType="application/vnd.openxmlformats-officedocument.presentationml.tags+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7.xml" ContentType="application/vnd.openxmlformats-officedocument.presentationml.tags+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38.xml" ContentType="application/vnd.openxmlformats-officedocument.presentationml.tags+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39.xml" ContentType="application/vnd.openxmlformats-officedocument.presentationml.tags+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40.xml" ContentType="application/vnd.openxmlformats-officedocument.presentationml.tags+xml"/>
  <Override PartName="/ppt/notesSlides/notesSlide2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41.xml" ContentType="application/vnd.openxmlformats-officedocument.presentationml.tags+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42.xml" ContentType="application/vnd.openxmlformats-officedocument.presentationml.tags+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75" r:id="rId2"/>
    <p:sldId id="289" r:id="rId3"/>
    <p:sldId id="258" r:id="rId4"/>
    <p:sldId id="291" r:id="rId5"/>
    <p:sldId id="292" r:id="rId6"/>
    <p:sldId id="293" r:id="rId7"/>
    <p:sldId id="308" r:id="rId8"/>
    <p:sldId id="305" r:id="rId9"/>
    <p:sldId id="294" r:id="rId10"/>
    <p:sldId id="312" r:id="rId11"/>
    <p:sldId id="313" r:id="rId12"/>
    <p:sldId id="277" r:id="rId13"/>
    <p:sldId id="316" r:id="rId14"/>
    <p:sldId id="317" r:id="rId15"/>
    <p:sldId id="318" r:id="rId16"/>
    <p:sldId id="319" r:id="rId17"/>
    <p:sldId id="320" r:id="rId18"/>
    <p:sldId id="321" r:id="rId19"/>
    <p:sldId id="322" r:id="rId20"/>
    <p:sldId id="323" r:id="rId21"/>
    <p:sldId id="324" r:id="rId22"/>
    <p:sldId id="326" r:id="rId23"/>
    <p:sldId id="325" r:id="rId24"/>
    <p:sldId id="327" r:id="rId25"/>
    <p:sldId id="328" r:id="rId26"/>
    <p:sldId id="329" r:id="rId27"/>
    <p:sldId id="330" r:id="rId28"/>
    <p:sldId id="295" r:id="rId29"/>
    <p:sldId id="309" r:id="rId30"/>
    <p:sldId id="310" r:id="rId31"/>
    <p:sldId id="27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9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5#7">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FEFE59-F940-4C54-8891-5E3A504B5E6C}" type="doc">
      <dgm:prSet loTypeId="urn:microsoft.com/office/officeart/2005/8/layout/chevron1" loCatId="process" qsTypeId="urn:microsoft.com/office/officeart/2005/8/quickstyle/simple1#8" qsCatId="simple" csTypeId="urn:microsoft.com/office/officeart/2005/8/colors/accent5_5#7" csCatId="accent5" phldr="1"/>
      <dgm:spPr/>
      <dgm:t>
        <a:bodyPr/>
        <a:lstStyle/>
        <a:p>
          <a:endParaRPr lang="zh-CN" altLang="en-US"/>
        </a:p>
      </dgm:t>
    </dgm:pt>
    <dgm:pt modelId="{EC4F1E29-20AC-4828-8DDD-AAEBD942681F}">
      <dgm:prSet phldrT="[文本]" custT="1"/>
      <dgm:spPr>
        <a:xfrm>
          <a:off x="2721"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网络爬虫</a:t>
          </a:r>
        </a:p>
      </dgm:t>
    </dgm:pt>
    <dgm:pt modelId="{362BE4E3-0F6B-4FA3-972C-403F97C919EF}" type="parTrans" cxnId="{8B524B91-BFBE-4D45-89FA-CFF4303A1F89}">
      <dgm:prSet/>
      <dgm:spPr/>
      <dgm:t>
        <a:bodyPr/>
        <a:lstStyle/>
        <a:p>
          <a:endParaRPr lang="zh-CN" altLang="en-US"/>
        </a:p>
      </dgm:t>
    </dgm:pt>
    <dgm:pt modelId="{CD86B3F2-0AFB-4054-9ACA-D4839FCB96CB}" type="sibTrans" cxnId="{8B524B91-BFBE-4D45-89FA-CFF4303A1F89}">
      <dgm:prSet/>
      <dgm:spPr/>
      <dgm:t>
        <a:bodyPr/>
        <a:lstStyle/>
        <a:p>
          <a:endParaRPr lang="zh-CN" altLang="en-US"/>
        </a:p>
      </dgm:t>
    </dgm:pt>
    <dgm:pt modelId="{4031FEEA-CB50-4BAD-8D82-8DE31EAD00C2}">
      <dgm:prSet phldrT="[文本]" custT="1"/>
      <dgm:spPr>
        <a:xfrm>
          <a:off x="1428312"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数据处理</a:t>
          </a:r>
        </a:p>
      </dgm:t>
    </dgm:pt>
    <dgm:pt modelId="{CEF39434-9EA1-4FAE-B87D-600F30CDC979}" type="parTrans" cxnId="{C7F8B856-8825-421B-95B6-5DF28A633796}">
      <dgm:prSet/>
      <dgm:spPr/>
      <dgm:t>
        <a:bodyPr/>
        <a:lstStyle/>
        <a:p>
          <a:endParaRPr lang="zh-CN" altLang="en-US"/>
        </a:p>
      </dgm:t>
    </dgm:pt>
    <dgm:pt modelId="{501A4BB0-93A7-44AE-832B-4C80AEA2C6BA}" type="sibTrans" cxnId="{C7F8B856-8825-421B-95B6-5DF28A633796}">
      <dgm:prSet/>
      <dgm:spPr/>
      <dgm:t>
        <a:bodyPr/>
        <a:lstStyle/>
        <a:p>
          <a:endParaRPr lang="zh-CN" altLang="en-US"/>
        </a:p>
      </dgm:t>
    </dgm:pt>
    <dgm:pt modelId="{B211EC69-6A53-40D1-A953-3032E60F6DC1}">
      <dgm:prSet phldrT="[文本]" custT="1"/>
      <dgm:spPr>
        <a:xfrm>
          <a:off x="2853904" y="0"/>
          <a:ext cx="1583990"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房价可视化</a:t>
          </a:r>
        </a:p>
      </dgm:t>
    </dgm:pt>
    <dgm:pt modelId="{1A1337AB-1861-4785-9CEF-6D4D68C9953B}" type="parTrans" cxnId="{DCEE2F0F-A1CD-4645-B884-4CFA89097813}">
      <dgm:prSet/>
      <dgm:spPr/>
      <dgm:t>
        <a:bodyPr/>
        <a:lstStyle/>
        <a:p>
          <a:endParaRPr lang="zh-CN" altLang="en-US"/>
        </a:p>
      </dgm:t>
    </dgm:pt>
    <dgm:pt modelId="{F2E5E99A-17F2-401C-9A1E-F76CDDBEA4FC}" type="sibTrans" cxnId="{DCEE2F0F-A1CD-4645-B884-4CFA89097813}">
      <dgm:prSet/>
      <dgm:spPr/>
      <dgm:t>
        <a:bodyPr/>
        <a:lstStyle/>
        <a:p>
          <a:endParaRPr lang="zh-CN" altLang="en-US"/>
        </a:p>
      </dgm:t>
    </dgm:pt>
    <dgm:pt modelId="{4B1CA145-8A88-4DF9-902F-BC706A7E4095}">
      <dgm:prSet phldrT="[文本]" custT="1"/>
      <dgm:spPr>
        <a:xfrm>
          <a:off x="4279496" y="0"/>
          <a:ext cx="1583990"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000" b="1" dirty="0">
              <a:solidFill>
                <a:srgbClr val="FFFFFF"/>
              </a:solidFill>
              <a:latin typeface="等线" panose="02010600030101010101" charset="-122"/>
              <a:ea typeface="等线" panose="02010600030101010101" charset="-122"/>
              <a:cs typeface="+mn-cs"/>
            </a:rPr>
            <a:t>房价预测</a:t>
          </a:r>
        </a:p>
      </dgm:t>
    </dgm:pt>
    <dgm:pt modelId="{F0F0EA28-2756-4CD0-A1EB-AB7F673E6690}" type="parTrans" cxnId="{1D24BAA8-6234-48E4-A90E-B87DAAE3D84C}">
      <dgm:prSet/>
      <dgm:spPr/>
      <dgm:t>
        <a:bodyPr/>
        <a:lstStyle/>
        <a:p>
          <a:endParaRPr lang="zh-CN" altLang="en-US"/>
        </a:p>
      </dgm:t>
    </dgm:pt>
    <dgm:pt modelId="{36D9D20C-65A0-4363-ABBA-9B15764BB05C}" type="sibTrans" cxnId="{1D24BAA8-6234-48E4-A90E-B87DAAE3D84C}">
      <dgm:prSet/>
      <dgm:spPr/>
      <dgm:t>
        <a:bodyPr/>
        <a:lstStyle/>
        <a:p>
          <a:endParaRPr lang="zh-CN" altLang="en-US"/>
        </a:p>
      </dgm:t>
    </dgm:pt>
    <dgm:pt modelId="{3A748B10-9BC5-496B-883E-27A36F1F0FD7}" type="pres">
      <dgm:prSet presAssocID="{6AFEFE59-F940-4C54-8891-5E3A504B5E6C}" presName="Name0" presStyleCnt="0">
        <dgm:presLayoutVars>
          <dgm:dir/>
          <dgm:animLvl val="lvl"/>
          <dgm:resizeHandles val="exact"/>
        </dgm:presLayoutVars>
      </dgm:prSet>
      <dgm:spPr/>
    </dgm:pt>
    <dgm:pt modelId="{3C3B86CF-D0F8-4EF1-B8B9-2453567028A7}" type="pres">
      <dgm:prSet presAssocID="{EC4F1E29-20AC-4828-8DDD-AAEBD942681F}" presName="parTxOnly" presStyleLbl="node1" presStyleIdx="0" presStyleCnt="4">
        <dgm:presLayoutVars>
          <dgm:chMax val="0"/>
          <dgm:chPref val="0"/>
          <dgm:bulletEnabled val="1"/>
        </dgm:presLayoutVars>
      </dgm:prSet>
      <dgm:spPr/>
    </dgm:pt>
    <dgm:pt modelId="{7E1F7C3D-AB73-4CE6-95ED-2D852AE12E6F}" type="pres">
      <dgm:prSet presAssocID="{CD86B3F2-0AFB-4054-9ACA-D4839FCB96CB}" presName="parTxOnlySpace" presStyleCnt="0"/>
      <dgm:spPr/>
    </dgm:pt>
    <dgm:pt modelId="{2C5C57DB-CD69-44CE-A536-549F5E3211C1}" type="pres">
      <dgm:prSet presAssocID="{4031FEEA-CB50-4BAD-8D82-8DE31EAD00C2}" presName="parTxOnly" presStyleLbl="node1" presStyleIdx="1" presStyleCnt="4">
        <dgm:presLayoutVars>
          <dgm:chMax val="0"/>
          <dgm:chPref val="0"/>
          <dgm:bulletEnabled val="1"/>
        </dgm:presLayoutVars>
      </dgm:prSet>
      <dgm:spPr/>
    </dgm:pt>
    <dgm:pt modelId="{3ED9AE54-EC15-44F0-8A67-C77365239D33}" type="pres">
      <dgm:prSet presAssocID="{501A4BB0-93A7-44AE-832B-4C80AEA2C6BA}" presName="parTxOnlySpace" presStyleCnt="0"/>
      <dgm:spPr/>
    </dgm:pt>
    <dgm:pt modelId="{5A5BE9EB-E906-4843-8D47-50B083F3FF3C}" type="pres">
      <dgm:prSet presAssocID="{B211EC69-6A53-40D1-A953-3032E60F6DC1}" presName="parTxOnly" presStyleLbl="node1" presStyleIdx="2" presStyleCnt="4">
        <dgm:presLayoutVars>
          <dgm:chMax val="0"/>
          <dgm:chPref val="0"/>
          <dgm:bulletEnabled val="1"/>
        </dgm:presLayoutVars>
      </dgm:prSet>
      <dgm:spPr/>
    </dgm:pt>
    <dgm:pt modelId="{9F3BCF81-AE3E-4E3E-86EA-5084DBF2FB75}" type="pres">
      <dgm:prSet presAssocID="{F2E5E99A-17F2-401C-9A1E-F76CDDBEA4FC}" presName="parTxOnlySpace" presStyleCnt="0"/>
      <dgm:spPr/>
    </dgm:pt>
    <dgm:pt modelId="{1F07C511-41DD-43EB-9BC3-E373C0048CD6}" type="pres">
      <dgm:prSet presAssocID="{4B1CA145-8A88-4DF9-902F-BC706A7E4095}" presName="parTxOnly" presStyleLbl="node1" presStyleIdx="3" presStyleCnt="4">
        <dgm:presLayoutVars>
          <dgm:chMax val="0"/>
          <dgm:chPref val="0"/>
          <dgm:bulletEnabled val="1"/>
        </dgm:presLayoutVars>
      </dgm:prSet>
      <dgm:spPr/>
    </dgm:pt>
  </dgm:ptLst>
  <dgm:cxnLst>
    <dgm:cxn modelId="{DCEE2F0F-A1CD-4645-B884-4CFA89097813}" srcId="{6AFEFE59-F940-4C54-8891-5E3A504B5E6C}" destId="{B211EC69-6A53-40D1-A953-3032E60F6DC1}" srcOrd="2" destOrd="0" parTransId="{1A1337AB-1861-4785-9CEF-6D4D68C9953B}" sibTransId="{F2E5E99A-17F2-401C-9A1E-F76CDDBEA4FC}"/>
    <dgm:cxn modelId="{19E04A60-C4C3-49ED-A4E3-65FBE7CCE9E9}" type="presOf" srcId="{4B1CA145-8A88-4DF9-902F-BC706A7E4095}" destId="{1F07C511-41DD-43EB-9BC3-E373C0048CD6}" srcOrd="0" destOrd="0" presId="urn:microsoft.com/office/officeart/2005/8/layout/chevron1"/>
    <dgm:cxn modelId="{D8186449-AEBA-485F-8AD8-9EC3C7FD354A}" type="presOf" srcId="{6AFEFE59-F940-4C54-8891-5E3A504B5E6C}" destId="{3A748B10-9BC5-496B-883E-27A36F1F0FD7}" srcOrd="0" destOrd="0" presId="urn:microsoft.com/office/officeart/2005/8/layout/chevron1"/>
    <dgm:cxn modelId="{7CFF616B-59FD-4FCE-8704-2FDE1EB5E748}" type="presOf" srcId="{B211EC69-6A53-40D1-A953-3032E60F6DC1}" destId="{5A5BE9EB-E906-4843-8D47-50B083F3FF3C}" srcOrd="0" destOrd="0" presId="urn:microsoft.com/office/officeart/2005/8/layout/chevron1"/>
    <dgm:cxn modelId="{1B782D6E-5E50-4A54-8F53-A17B8C81BD74}" type="presOf" srcId="{4031FEEA-CB50-4BAD-8D82-8DE31EAD00C2}" destId="{2C5C57DB-CD69-44CE-A536-549F5E3211C1}" srcOrd="0" destOrd="0" presId="urn:microsoft.com/office/officeart/2005/8/layout/chevron1"/>
    <dgm:cxn modelId="{2FE79451-2CF1-4D0D-800F-55D09D80EB40}" type="presOf" srcId="{EC4F1E29-20AC-4828-8DDD-AAEBD942681F}" destId="{3C3B86CF-D0F8-4EF1-B8B9-2453567028A7}" srcOrd="0" destOrd="0" presId="urn:microsoft.com/office/officeart/2005/8/layout/chevron1"/>
    <dgm:cxn modelId="{C7F8B856-8825-421B-95B6-5DF28A633796}" srcId="{6AFEFE59-F940-4C54-8891-5E3A504B5E6C}" destId="{4031FEEA-CB50-4BAD-8D82-8DE31EAD00C2}" srcOrd="1" destOrd="0" parTransId="{CEF39434-9EA1-4FAE-B87D-600F30CDC979}" sibTransId="{501A4BB0-93A7-44AE-832B-4C80AEA2C6BA}"/>
    <dgm:cxn modelId="{8B524B91-BFBE-4D45-89FA-CFF4303A1F89}" srcId="{6AFEFE59-F940-4C54-8891-5E3A504B5E6C}" destId="{EC4F1E29-20AC-4828-8DDD-AAEBD942681F}" srcOrd="0" destOrd="0" parTransId="{362BE4E3-0F6B-4FA3-972C-403F97C919EF}" sibTransId="{CD86B3F2-0AFB-4054-9ACA-D4839FCB96CB}"/>
    <dgm:cxn modelId="{1D24BAA8-6234-48E4-A90E-B87DAAE3D84C}" srcId="{6AFEFE59-F940-4C54-8891-5E3A504B5E6C}" destId="{4B1CA145-8A88-4DF9-902F-BC706A7E4095}" srcOrd="3" destOrd="0" parTransId="{F0F0EA28-2756-4CD0-A1EB-AB7F673E6690}" sibTransId="{36D9D20C-65A0-4363-ABBA-9B15764BB05C}"/>
    <dgm:cxn modelId="{B97513B6-A78E-4E36-B31B-9664AB401AE6}" type="presParOf" srcId="{3A748B10-9BC5-496B-883E-27A36F1F0FD7}" destId="{3C3B86CF-D0F8-4EF1-B8B9-2453567028A7}" srcOrd="0" destOrd="0" presId="urn:microsoft.com/office/officeart/2005/8/layout/chevron1"/>
    <dgm:cxn modelId="{F5E6EB90-4E7A-42F0-83E2-9FBD83126D5A}" type="presParOf" srcId="{3A748B10-9BC5-496B-883E-27A36F1F0FD7}" destId="{7E1F7C3D-AB73-4CE6-95ED-2D852AE12E6F}" srcOrd="1" destOrd="0" presId="urn:microsoft.com/office/officeart/2005/8/layout/chevron1"/>
    <dgm:cxn modelId="{B533208C-2152-4C19-8566-58E50B82DF73}" type="presParOf" srcId="{3A748B10-9BC5-496B-883E-27A36F1F0FD7}" destId="{2C5C57DB-CD69-44CE-A536-549F5E3211C1}" srcOrd="2" destOrd="0" presId="urn:microsoft.com/office/officeart/2005/8/layout/chevron1"/>
    <dgm:cxn modelId="{E2FA91F0-B86B-40F8-BCA0-7A83C42BE2B1}" type="presParOf" srcId="{3A748B10-9BC5-496B-883E-27A36F1F0FD7}" destId="{3ED9AE54-EC15-44F0-8A67-C77365239D33}" srcOrd="3" destOrd="0" presId="urn:microsoft.com/office/officeart/2005/8/layout/chevron1"/>
    <dgm:cxn modelId="{6ABD36AC-C881-4EAF-944E-1E4FE8B775E4}" type="presParOf" srcId="{3A748B10-9BC5-496B-883E-27A36F1F0FD7}" destId="{5A5BE9EB-E906-4843-8D47-50B083F3FF3C}" srcOrd="4" destOrd="0" presId="urn:microsoft.com/office/officeart/2005/8/layout/chevron1"/>
    <dgm:cxn modelId="{ACE61863-1839-4852-8083-1EE6EE03263F}" type="presParOf" srcId="{3A748B10-9BC5-496B-883E-27A36F1F0FD7}" destId="{9F3BCF81-AE3E-4E3E-86EA-5084DBF2FB75}" srcOrd="5" destOrd="0" presId="urn:microsoft.com/office/officeart/2005/8/layout/chevron1"/>
    <dgm:cxn modelId="{0055D4B2-46C3-49AC-A332-2DD448930D6F}" type="presParOf" srcId="{3A748B10-9BC5-496B-883E-27A36F1F0FD7}" destId="{1F07C511-41DD-43EB-9BC3-E373C0048CD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B86CF-D0F8-4EF1-B8B9-2453567028A7}">
      <dsp:nvSpPr>
        <dsp:cNvPr id="0" name=""/>
        <dsp:cNvSpPr/>
      </dsp:nvSpPr>
      <dsp:spPr bwMode="white">
        <a:xfrm>
          <a:off x="2976"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网络爬虫</a:t>
          </a:r>
        </a:p>
      </dsp:txBody>
      <dsp:txXfrm>
        <a:off x="178862" y="0"/>
        <a:ext cx="1381062" cy="351772"/>
      </dsp:txXfrm>
    </dsp:sp>
    <dsp:sp modelId="{2C5C57DB-CD69-44CE-A536-549F5E3211C1}">
      <dsp:nvSpPr>
        <dsp:cNvPr id="0" name=""/>
        <dsp:cNvSpPr/>
      </dsp:nvSpPr>
      <dsp:spPr bwMode="white">
        <a:xfrm>
          <a:off x="1562527"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数据处理</a:t>
          </a:r>
        </a:p>
      </dsp:txBody>
      <dsp:txXfrm>
        <a:off x="1738413" y="0"/>
        <a:ext cx="1381062" cy="351772"/>
      </dsp:txXfrm>
    </dsp:sp>
    <dsp:sp modelId="{5A5BE9EB-E906-4843-8D47-50B083F3FF3C}">
      <dsp:nvSpPr>
        <dsp:cNvPr id="0" name=""/>
        <dsp:cNvSpPr/>
      </dsp:nvSpPr>
      <dsp:spPr bwMode="white">
        <a:xfrm>
          <a:off x="3122078" y="0"/>
          <a:ext cx="1732834" cy="351772"/>
        </a:xfrm>
        <a:prstGeom prst="chevron">
          <a:avLst/>
        </a:prstGeom>
        <a:solidFill>
          <a:srgbClr val="33549B"/>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房价可视化</a:t>
          </a:r>
        </a:p>
      </dsp:txBody>
      <dsp:txXfrm>
        <a:off x="3297964" y="0"/>
        <a:ext cx="1381062" cy="351772"/>
      </dsp:txXfrm>
    </dsp:sp>
    <dsp:sp modelId="{1F07C511-41DD-43EB-9BC3-E373C0048CD6}">
      <dsp:nvSpPr>
        <dsp:cNvPr id="0" name=""/>
        <dsp:cNvSpPr/>
      </dsp:nvSpPr>
      <dsp:spPr bwMode="white">
        <a:xfrm>
          <a:off x="4681629" y="0"/>
          <a:ext cx="1732834" cy="351772"/>
        </a:xfrm>
        <a:prstGeom prst="chevron">
          <a:avLst/>
        </a:prstGeom>
        <a:solidFill>
          <a:srgbClr val="ADCDEA"/>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等线" panose="02010600030101010101" charset="-122"/>
              <a:ea typeface="等线" panose="02010600030101010101" charset="-122"/>
              <a:cs typeface="+mn-cs"/>
            </a:rPr>
            <a:t>房价预测</a:t>
          </a:r>
        </a:p>
      </dsp:txBody>
      <dsp:txXfrm>
        <a:off x="4857515" y="0"/>
        <a:ext cx="1381062" cy="3517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34234-08A5-4798-A619-F29B9B4C2EBB}" type="datetimeFigureOut">
              <a:rPr lang="zh-CN" altLang="en-US" smtClean="0"/>
              <a:t>2025/5/20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1531A7-28EA-49F5-827A-3A6B31D48B3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290763" y="512763"/>
            <a:ext cx="4562475" cy="2566987"/>
          </a:xfrm>
        </p:spPr>
      </p:sp>
      <p:sp>
        <p:nvSpPr>
          <p:cNvPr id="3" name="文本占位符 2"/>
          <p:cNvSpPr>
            <a:spLocks noGrp="1"/>
          </p:cNvSpPr>
          <p:nvPr>
            <p:ph type="body" idx="3"/>
          </p:nvPr>
        </p:nvSpPr>
        <p:spPr/>
        <p:txBody>
          <a:bodyPr/>
          <a:lstStyle/>
          <a:p>
            <a:r>
              <a:rPr lang="cs-CZ" altLang="en-US"/>
              <a:t>1.7.2013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cs-CZ" sz="12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Layout 1">
    <p:bg>
      <p:bgPr>
        <a:solidFill>
          <a:srgbClr val="FFFFFF">
            <a:alpha val="100000"/>
          </a:srgbClr>
        </a:solidFill>
        <a:effectLst/>
      </p:bgPr>
    </p:bg>
    <p:spTree>
      <p:nvGrpSpPr>
        <p:cNvPr id="1" name=""/>
        <p:cNvGrpSpPr/>
        <p:nvPr/>
      </p:nvGrpSpPr>
      <p:grpSpPr>
        <a:xfrm>
          <a:off x="0" y="0"/>
          <a:ext cx="0" cy="0"/>
          <a:chOff x="0" y="0"/>
          <a:chExt cx="0" cy="0"/>
        </a:xfrm>
      </p:grpSpPr>
      <p:sp>
        <p:nvSpPr>
          <p:cNvPr id="2" name="AutoShape 2"/>
          <p:cNvSpPr>
            <a:spLocks noGrp="1"/>
          </p:cNvSpPr>
          <p:nvPr>
            <p:ph type="pic" sz="quarter" idx="1"/>
          </p:nvPr>
        </p:nvSpPr>
        <p:spPr>
          <a:xfrm>
            <a:off x="0" y="0"/>
            <a:ext cx="12192000" cy="3324037"/>
          </a:xfrm>
          <a:prstGeom prst="rect">
            <a:avLst/>
          </a:prstGeom>
          <a:solidFill>
            <a:srgbClr val="DEE0E3">
              <a:alpha val="100000"/>
            </a:srgbClr>
          </a:solidFill>
          <a:ln>
            <a:noFill/>
            <a:prstDash val="solid"/>
          </a:ln>
          <a:effectLst/>
        </p:spPr>
        <p:txBody>
          <a:bodyPr lIns="127000" tIns="127000" rIns="127000" bIns="127000" anchor="ctr"/>
          <a:lstStyle>
            <a:lvl1pPr algn="ctr">
              <a:defRPr sz="3200" b="0" i="0" u="none" strike="noStrike">
                <a:solidFill>
                  <a:srgbClr val="1F2329">
                    <a:alpha val="100000"/>
                  </a:srgbClr>
                </a:solidFill>
              </a:defRPr>
            </a:lvl1pPr>
          </a:lstStyle>
          <a:p>
            <a:pPr algn="ctr"/>
            <a:endParaRPr/>
          </a:p>
        </p:txBody>
      </p:sp>
      <p:sp>
        <p:nvSpPr>
          <p:cNvPr id="3" name="AutoShape 3"/>
          <p:cNvSpPr/>
          <p:nvPr/>
        </p:nvSpPr>
        <p:spPr>
          <a:xfrm>
            <a:off x="381000" y="228600"/>
            <a:ext cx="787400" cy="520700"/>
          </a:xfrm>
          <a:prstGeom prst="rect">
            <a:avLst/>
          </a:prstGeom>
          <a:noFill/>
          <a:ln w="25400">
            <a:noFill/>
            <a:prstDash val="solid"/>
          </a:ln>
        </p:spPr>
        <p:txBody>
          <a:bodyPr wrap="square" lIns="127000" tIns="127000" rIns="127000" bIns="127000" rtlCol="0" anchor="ctr">
            <a:noAutofit/>
          </a:bodyPr>
          <a:lstStyle/>
          <a:p>
            <a:pPr indent="0" algn="l">
              <a:lnSpc>
                <a:spcPct val="100000"/>
              </a:lnSpc>
              <a:defRPr/>
            </a:pPr>
            <a:r>
              <a:rPr lang="en-US" sz="1400" b="1" i="0" u="none" strike="noStrike">
                <a:solidFill>
                  <a:srgbClr val="FFFFFF"/>
                </a:solidFill>
                <a:latin typeface="Microsoft Sans Serif" panose="020B0604020202020204"/>
                <a:ea typeface="Microsoft Sans Serif" panose="020B0604020202020204"/>
                <a:cs typeface="Microsoft Sans Serif" panose="020B0604020202020204"/>
                <a:sym typeface="Microsoft Sans Serif" panose="020B0604020202020204"/>
              </a:rPr>
              <a:t>LOGO</a:t>
            </a:r>
            <a:endParaRPr lang="en-US" sz="1100"/>
          </a:p>
        </p:txBody>
      </p:sp>
      <p:sp>
        <p:nvSpPr>
          <p:cNvPr id="4" name="AutoShape 4"/>
          <p:cNvSpPr>
            <a:spLocks noGrp="1"/>
          </p:cNvSpPr>
          <p:nvPr>
            <p:ph type="body" sz="quarter" idx="2" hasCustomPrompt="1"/>
          </p:nvPr>
        </p:nvSpPr>
        <p:spPr>
          <a:xfrm>
            <a:off x="774700" y="4716698"/>
            <a:ext cx="2540000" cy="939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en-US" sz="1200" b="0" i="0" u="none" strike="noStrike">
                <a:solidFill>
                  <a:srgbClr val="1F2329">
                    <a:alpha val="49804"/>
                  </a:srgbClr>
                </a:solidFill>
              </a:rPr>
              <a:t>Enter a brief description to provide context to your audience.</a:t>
            </a:r>
          </a:p>
        </p:txBody>
      </p:sp>
      <p:sp>
        <p:nvSpPr>
          <p:cNvPr id="5" name="AutoShape 5"/>
          <p:cNvSpPr>
            <a:spLocks noGrp="1"/>
          </p:cNvSpPr>
          <p:nvPr>
            <p:ph type="body" sz="quarter" idx="3" hasCustomPrompt="1"/>
          </p:nvPr>
        </p:nvSpPr>
        <p:spPr>
          <a:xfrm>
            <a:off x="3556000" y="4716698"/>
            <a:ext cx="2540000" cy="939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en-US" sz="1200" b="0" i="0" u="none" strike="noStrike">
                <a:solidFill>
                  <a:srgbClr val="1F2329">
                    <a:alpha val="49804"/>
                  </a:srgbClr>
                </a:solidFill>
              </a:rPr>
              <a:t>Enter a brief description to provide context to your audience.</a:t>
            </a:r>
          </a:p>
        </p:txBody>
      </p:sp>
      <p:sp>
        <p:nvSpPr>
          <p:cNvPr id="6" name="AutoShape 6"/>
          <p:cNvSpPr>
            <a:spLocks noGrp="1"/>
          </p:cNvSpPr>
          <p:nvPr>
            <p:ph type="body" sz="quarter" idx="4" hasCustomPrompt="1"/>
          </p:nvPr>
        </p:nvSpPr>
        <p:spPr>
          <a:xfrm>
            <a:off x="6175044" y="4716698"/>
            <a:ext cx="2540000" cy="939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en-US" sz="1200" b="0" i="0" u="none" strike="noStrike">
                <a:solidFill>
                  <a:srgbClr val="1F2329">
                    <a:alpha val="49804"/>
                  </a:srgbClr>
                </a:solidFill>
              </a:rPr>
              <a:t>Enter a brief description to provide context to your audience.</a:t>
            </a:r>
          </a:p>
        </p:txBody>
      </p:sp>
      <p:sp>
        <p:nvSpPr>
          <p:cNvPr id="7" name="AutoShape 7"/>
          <p:cNvSpPr>
            <a:spLocks noGrp="1"/>
          </p:cNvSpPr>
          <p:nvPr>
            <p:ph type="body" sz="quarter" idx="5" hasCustomPrompt="1"/>
          </p:nvPr>
        </p:nvSpPr>
        <p:spPr>
          <a:xfrm>
            <a:off x="8956344" y="4716698"/>
            <a:ext cx="2540000" cy="939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en-US" sz="1200" b="0" i="0" u="none" strike="noStrike">
                <a:solidFill>
                  <a:srgbClr val="1F2329">
                    <a:alpha val="49804"/>
                  </a:srgbClr>
                </a:solidFill>
              </a:rPr>
              <a:t>Enter a brief description to provide context to your audience.</a:t>
            </a:r>
          </a:p>
        </p:txBody>
      </p:sp>
      <p:sp>
        <p:nvSpPr>
          <p:cNvPr id="8" name="AutoShape 8"/>
          <p:cNvSpPr>
            <a:spLocks noGrp="1"/>
          </p:cNvSpPr>
          <p:nvPr>
            <p:ph type="body" sz="quarter" idx="6" hasCustomPrompt="1"/>
          </p:nvPr>
        </p:nvSpPr>
        <p:spPr>
          <a:xfrm>
            <a:off x="774700" y="4259498"/>
            <a:ext cx="2895600" cy="558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600" b="1" i="0" u="none" strike="noStrike">
                <a:solidFill>
                  <a:srgbClr val="1F2329">
                    <a:alpha val="100000"/>
                  </a:srgbClr>
                </a:solidFill>
              </a:defRPr>
            </a:lvl1pPr>
          </a:lstStyle>
          <a:p>
            <a:pPr indent="0" algn="l">
              <a:lnSpc>
                <a:spcPct val="125000"/>
              </a:lnSpc>
            </a:pPr>
            <a:r>
              <a:rPr lang="en-US" sz="1600" b="1" i="0" u="none" strike="noStrike">
                <a:solidFill>
                  <a:srgbClr val="1F2329"/>
                </a:solidFill>
              </a:rPr>
              <a:t>Your Title</a:t>
            </a:r>
          </a:p>
        </p:txBody>
      </p:sp>
      <p:sp>
        <p:nvSpPr>
          <p:cNvPr id="9" name="AutoShape 9"/>
          <p:cNvSpPr>
            <a:spLocks noGrp="1"/>
          </p:cNvSpPr>
          <p:nvPr>
            <p:ph type="body" sz="quarter" idx="7" hasCustomPrompt="1"/>
          </p:nvPr>
        </p:nvSpPr>
        <p:spPr>
          <a:xfrm>
            <a:off x="3556000" y="4259498"/>
            <a:ext cx="2895600" cy="558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600" b="1" i="0" u="none" strike="noStrike">
                <a:solidFill>
                  <a:srgbClr val="1F2329">
                    <a:alpha val="100000"/>
                  </a:srgbClr>
                </a:solidFill>
              </a:defRPr>
            </a:lvl1pPr>
          </a:lstStyle>
          <a:p>
            <a:pPr indent="0" algn="l">
              <a:lnSpc>
                <a:spcPct val="125000"/>
              </a:lnSpc>
            </a:pPr>
            <a:r>
              <a:rPr lang="en-US" sz="1600" b="1" i="0" u="none" strike="noStrike">
                <a:solidFill>
                  <a:srgbClr val="1F2329"/>
                </a:solidFill>
              </a:rPr>
              <a:t>Your Title</a:t>
            </a:r>
          </a:p>
        </p:txBody>
      </p:sp>
      <p:sp>
        <p:nvSpPr>
          <p:cNvPr id="10" name="AutoShape 10"/>
          <p:cNvSpPr>
            <a:spLocks noGrp="1"/>
          </p:cNvSpPr>
          <p:nvPr>
            <p:ph type="body" sz="quarter" idx="8" hasCustomPrompt="1"/>
          </p:nvPr>
        </p:nvSpPr>
        <p:spPr>
          <a:xfrm>
            <a:off x="6175044" y="4259498"/>
            <a:ext cx="2895600" cy="558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600" b="1" i="0" u="none" strike="noStrike">
                <a:solidFill>
                  <a:srgbClr val="1F2329">
                    <a:alpha val="100000"/>
                  </a:srgbClr>
                </a:solidFill>
              </a:defRPr>
            </a:lvl1pPr>
          </a:lstStyle>
          <a:p>
            <a:pPr indent="0" algn="l">
              <a:lnSpc>
                <a:spcPct val="125000"/>
              </a:lnSpc>
            </a:pPr>
            <a:r>
              <a:rPr lang="en-US" sz="1600" b="1" i="0" u="none" strike="noStrike">
                <a:solidFill>
                  <a:srgbClr val="1F2329"/>
                </a:solidFill>
              </a:rPr>
              <a:t>Your Title</a:t>
            </a:r>
          </a:p>
        </p:txBody>
      </p:sp>
      <p:sp>
        <p:nvSpPr>
          <p:cNvPr id="11" name="AutoShape 11"/>
          <p:cNvSpPr>
            <a:spLocks noGrp="1"/>
          </p:cNvSpPr>
          <p:nvPr>
            <p:ph type="body" sz="quarter" idx="9" hasCustomPrompt="1"/>
          </p:nvPr>
        </p:nvSpPr>
        <p:spPr>
          <a:xfrm>
            <a:off x="8956344" y="4259498"/>
            <a:ext cx="2895600" cy="558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600" b="1" i="0" u="none" strike="noStrike">
                <a:solidFill>
                  <a:srgbClr val="1F2329">
                    <a:alpha val="100000"/>
                  </a:srgbClr>
                </a:solidFill>
              </a:defRPr>
            </a:lvl1pPr>
          </a:lstStyle>
          <a:p>
            <a:pPr indent="0" algn="l">
              <a:lnSpc>
                <a:spcPct val="125000"/>
              </a:lnSpc>
            </a:pPr>
            <a:r>
              <a:rPr lang="en-US" sz="1600" b="1" i="0" u="none" strike="noStrike">
                <a:solidFill>
                  <a:srgbClr val="1F2329"/>
                </a:solidFill>
              </a:rPr>
              <a:t>Your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Layout 2">
    <p:bg>
      <p:bgPr>
        <a:blipFill dpi="0" rotWithShape="1">
          <a:blip r:embed="rId2">
            <a:lum/>
          </a:blip>
          <a:srcRect/>
          <a:stretch>
            <a:fillRect l="-185" r="-185"/>
          </a:stretch>
        </a:blipFill>
        <a:effectLst/>
      </p:bgPr>
    </p:bg>
    <p:spTree>
      <p:nvGrpSpPr>
        <p:cNvPr id="1" name=""/>
        <p:cNvGrpSpPr/>
        <p:nvPr/>
      </p:nvGrpSpPr>
      <p:grpSpPr>
        <a:xfrm>
          <a:off x="0" y="0"/>
          <a:ext cx="0" cy="0"/>
          <a:chOff x="0" y="0"/>
          <a:chExt cx="0" cy="0"/>
        </a:xfrm>
      </p:grpSpPr>
      <p:sp>
        <p:nvSpPr>
          <p:cNvPr id="2" name="AutoShape 2"/>
          <p:cNvSpPr>
            <a:spLocks noGrp="1"/>
          </p:cNvSpPr>
          <p:nvPr>
            <p:ph type="body" sz="quarter" idx="10" hasCustomPrompt="1"/>
          </p:nvPr>
        </p:nvSpPr>
        <p:spPr>
          <a:xfrm>
            <a:off x="1129498" y="1799589"/>
            <a:ext cx="8790535" cy="1104900"/>
          </a:xfrm>
          <a:prstGeom prst="rect">
            <a:avLst/>
          </a:prstGeom>
          <a:noFill/>
          <a:ln w="25400">
            <a:noFill/>
            <a:prstDash val="solid"/>
          </a:ln>
          <a:effectLst/>
        </p:spPr>
        <p:txBody>
          <a:bodyPr wrap="square" lIns="127000" tIns="127000" rIns="127000" bIns="127000" anchor="ctr">
            <a:noAutofit/>
          </a:bodyPr>
          <a:lstStyle>
            <a:lvl1pPr algn="l">
              <a:lnSpc>
                <a:spcPct val="117000"/>
              </a:lnSpc>
              <a:defRPr sz="4800" b="1" i="0" u="none" strike="noStrike">
                <a:solidFill>
                  <a:srgbClr val="1F2329">
                    <a:alpha val="100000"/>
                  </a:srgbClr>
                </a:solidFill>
              </a:defRPr>
            </a:lvl1pPr>
          </a:lstStyle>
          <a:p>
            <a:pPr indent="0" algn="l">
              <a:lnSpc>
                <a:spcPct val="117000"/>
              </a:lnSpc>
            </a:pPr>
            <a:r>
              <a:rPr lang="en-US" sz="4800" b="1" i="0" u="none" strike="noStrike">
                <a:solidFill>
                  <a:srgbClr val="1F2329"/>
                </a:solidFill>
              </a:rPr>
              <a:t>Your Title</a:t>
            </a:r>
          </a:p>
        </p:txBody>
      </p:sp>
      <p:grpSp>
        <p:nvGrpSpPr>
          <p:cNvPr id="3" name="Group 3"/>
          <p:cNvGrpSpPr/>
          <p:nvPr/>
        </p:nvGrpSpPr>
        <p:grpSpPr>
          <a:xfrm>
            <a:off x="10261600" y="0"/>
            <a:ext cx="1160024" cy="2032000"/>
            <a:chOff x="10261600" y="0"/>
            <a:chExt cx="1160024" cy="2032000"/>
          </a:xfrm>
        </p:grpSpPr>
        <p:cxnSp>
          <p:nvCxnSpPr>
            <p:cNvPr id="4" name="Connector 4"/>
            <p:cNvCxnSpPr/>
            <p:nvPr/>
          </p:nvCxnSpPr>
          <p:spPr>
            <a:xfrm rot="10800000" flipV="1">
              <a:off x="10261600" y="930305"/>
              <a:ext cx="557095" cy="1101695"/>
            </a:xfrm>
            <a:prstGeom prst="line">
              <a:avLst/>
            </a:prstGeom>
            <a:solidFill>
              <a:srgbClr val="DEE0E3">
                <a:alpha val="18000"/>
              </a:srgbClr>
            </a:solidFill>
            <a:ln w="12700">
              <a:solidFill>
                <a:srgbClr val="1F2329">
                  <a:alpha val="18000"/>
                </a:srgbClr>
              </a:solidFill>
              <a:prstDash val="solid"/>
              <a:headEnd type="none" w="med" len="med"/>
              <a:tailEnd type="none" w="med" len="med"/>
            </a:ln>
          </p:spPr>
        </p:cxnSp>
        <p:cxnSp>
          <p:nvCxnSpPr>
            <p:cNvPr id="5" name="Connector 5"/>
            <p:cNvCxnSpPr/>
            <p:nvPr/>
          </p:nvCxnSpPr>
          <p:spPr>
            <a:xfrm rot="10800000" flipV="1">
              <a:off x="10652321" y="0"/>
              <a:ext cx="769303" cy="1521351"/>
            </a:xfrm>
            <a:prstGeom prst="line">
              <a:avLst/>
            </a:prstGeom>
            <a:solidFill>
              <a:srgbClr val="DEE0E3">
                <a:alpha val="18000"/>
              </a:srgbClr>
            </a:solidFill>
            <a:ln w="12700">
              <a:solidFill>
                <a:srgbClr val="1F2329">
                  <a:alpha val="18000"/>
                </a:srgbClr>
              </a:solidFill>
              <a:prstDash val="solid"/>
              <a:headEnd type="none" w="med" len="med"/>
              <a:tailEnd type="none" w="med" len="med"/>
            </a:ln>
          </p:spPr>
        </p:cxnSp>
      </p:grpSp>
      <p:grpSp>
        <p:nvGrpSpPr>
          <p:cNvPr id="6" name="Group 6"/>
          <p:cNvGrpSpPr/>
          <p:nvPr/>
        </p:nvGrpSpPr>
        <p:grpSpPr>
          <a:xfrm>
            <a:off x="0" y="4445000"/>
            <a:ext cx="1016000" cy="1984291"/>
            <a:chOff x="0" y="4445000"/>
            <a:chExt cx="1016000" cy="1984291"/>
          </a:xfrm>
        </p:grpSpPr>
        <p:cxnSp>
          <p:nvCxnSpPr>
            <p:cNvPr id="7" name="Connector 7"/>
            <p:cNvCxnSpPr/>
            <p:nvPr/>
          </p:nvCxnSpPr>
          <p:spPr>
            <a:xfrm rot="10800000" flipV="1">
              <a:off x="12602" y="4445000"/>
              <a:ext cx="1003398" cy="1984291"/>
            </a:xfrm>
            <a:prstGeom prst="line">
              <a:avLst/>
            </a:prstGeom>
            <a:solidFill>
              <a:srgbClr val="DEE0E3">
                <a:alpha val="18000"/>
              </a:srgbClr>
            </a:solidFill>
            <a:ln w="12700">
              <a:solidFill>
                <a:srgbClr val="1F2329">
                  <a:alpha val="18000"/>
                </a:srgbClr>
              </a:solidFill>
              <a:prstDash val="solid"/>
              <a:headEnd type="none" w="med" len="med"/>
              <a:tailEnd type="none" w="med" len="med"/>
            </a:ln>
          </p:spPr>
        </p:cxnSp>
        <p:cxnSp>
          <p:nvCxnSpPr>
            <p:cNvPr id="8" name="Connector 8"/>
            <p:cNvCxnSpPr/>
            <p:nvPr/>
          </p:nvCxnSpPr>
          <p:spPr>
            <a:xfrm rot="10800000" flipV="1">
              <a:off x="0" y="5372475"/>
              <a:ext cx="405567" cy="802039"/>
            </a:xfrm>
            <a:prstGeom prst="line">
              <a:avLst/>
            </a:prstGeom>
            <a:solidFill>
              <a:srgbClr val="DEE0E3">
                <a:alpha val="18000"/>
              </a:srgbClr>
            </a:solidFill>
            <a:ln w="12700">
              <a:solidFill>
                <a:srgbClr val="1F2329">
                  <a:alpha val="18000"/>
                </a:srgbClr>
              </a:solidFill>
              <a:prstDash val="solid"/>
              <a:headEnd type="none" w="med" len="med"/>
              <a:tailEnd type="none" w="med" len="med"/>
            </a:ln>
          </p:spPr>
        </p:cxnSp>
      </p:grpSp>
      <p:sp>
        <p:nvSpPr>
          <p:cNvPr id="9" name="AutoShape 9"/>
          <p:cNvSpPr>
            <a:spLocks noGrp="1"/>
          </p:cNvSpPr>
          <p:nvPr>
            <p:ph type="body" sz="quarter" idx="11" hasCustomPrompt="1"/>
          </p:nvPr>
        </p:nvSpPr>
        <p:spPr>
          <a:xfrm>
            <a:off x="1129498" y="1469389"/>
            <a:ext cx="2895600" cy="558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600" b="0" i="0" u="none" strike="noStrike">
                <a:solidFill>
                  <a:srgbClr val="1F2329">
                    <a:alpha val="100000"/>
                  </a:srgbClr>
                </a:solidFill>
              </a:defRPr>
            </a:lvl1pPr>
          </a:lstStyle>
          <a:p>
            <a:pPr indent="0" algn="l">
              <a:lnSpc>
                <a:spcPct val="125000"/>
              </a:lnSpc>
            </a:pPr>
            <a:r>
              <a:rPr lang="en-US" sz="1600" b="0" i="0" u="none" strike="noStrike">
                <a:solidFill>
                  <a:srgbClr val="1F2329">
                    <a:alpha val="49804"/>
                  </a:srgbClr>
                </a:solidFill>
              </a:rPr>
              <a:t>Subtitle</a:t>
            </a:r>
          </a:p>
        </p:txBody>
      </p:sp>
      <p:sp>
        <p:nvSpPr>
          <p:cNvPr id="10" name="AutoShape 10"/>
          <p:cNvSpPr>
            <a:spLocks noGrp="1"/>
          </p:cNvSpPr>
          <p:nvPr>
            <p:ph type="body" sz="quarter" idx="12" hasCustomPrompt="1"/>
          </p:nvPr>
        </p:nvSpPr>
        <p:spPr>
          <a:xfrm>
            <a:off x="1129498" y="2739389"/>
            <a:ext cx="3758931" cy="7112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en-US" sz="1200" b="0" i="0" u="none" strike="noStrike">
                <a:solidFill>
                  <a:srgbClr val="1F2329">
                    <a:alpha val="49804"/>
                  </a:srgbClr>
                </a:solidFill>
              </a:rPr>
              <a:t>Enter a brief description to provide context to your audience.</a:t>
            </a:r>
          </a:p>
        </p:txBody>
      </p:sp>
      <p:sp>
        <p:nvSpPr>
          <p:cNvPr id="11" name="AutoShape 11"/>
          <p:cNvSpPr>
            <a:spLocks noGrp="1"/>
          </p:cNvSpPr>
          <p:nvPr>
            <p:ph type="body" sz="quarter" idx="13" hasCustomPrompt="1"/>
          </p:nvPr>
        </p:nvSpPr>
        <p:spPr>
          <a:xfrm>
            <a:off x="9382827" y="5197257"/>
            <a:ext cx="2209899" cy="1397000"/>
          </a:xfrm>
          <a:prstGeom prst="rect">
            <a:avLst/>
          </a:prstGeom>
          <a:noFill/>
          <a:ln w="12700">
            <a:noFill/>
            <a:prstDash val="solid"/>
          </a:ln>
          <a:effectLst/>
        </p:spPr>
        <p:txBody>
          <a:bodyPr wrap="square" lIns="127000" tIns="127000" rIns="127000" bIns="127000" anchor="ctr">
            <a:noAutofit/>
          </a:bodyPr>
          <a:lstStyle>
            <a:lvl1pPr algn="r">
              <a:lnSpc>
                <a:spcPct val="117000"/>
              </a:lnSpc>
              <a:defRPr sz="6400" b="1" i="0" u="none" strike="noStrike">
                <a:solidFill>
                  <a:srgbClr val="1F2329">
                    <a:alpha val="100000"/>
                  </a:srgbClr>
                </a:solidFill>
              </a:defRPr>
            </a:lvl1pPr>
          </a:lstStyle>
          <a:p>
            <a:pPr indent="0" algn="r">
              <a:lnSpc>
                <a:spcPct val="117000"/>
              </a:lnSpc>
            </a:pPr>
            <a:r>
              <a:rPr lang="en-US" sz="6400" b="1" i="0" u="none" strike="noStrike">
                <a:solidFill>
                  <a:srgbClr val="1F2329"/>
                </a:solidFill>
              </a:rPr>
              <a:t>01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Layout 3">
    <p:bg>
      <p:bgPr>
        <a:solidFill>
          <a:srgbClr val="101319">
            <a:alpha val="100000"/>
          </a:srgbClr>
        </a:solidFill>
        <a:effectLst/>
      </p:bgPr>
    </p:bg>
    <p:spTree>
      <p:nvGrpSpPr>
        <p:cNvPr id="1" name=""/>
        <p:cNvGrpSpPr/>
        <p:nvPr/>
      </p:nvGrpSpPr>
      <p:grpSpPr>
        <a:xfrm>
          <a:off x="0" y="0"/>
          <a:ext cx="0" cy="0"/>
          <a:chOff x="0" y="0"/>
          <a:chExt cx="0" cy="0"/>
        </a:xfrm>
      </p:grpSpPr>
      <p:sp>
        <p:nvSpPr>
          <p:cNvPr id="2" name="AutoShape 2"/>
          <p:cNvSpPr/>
          <p:nvPr/>
        </p:nvSpPr>
        <p:spPr>
          <a:xfrm>
            <a:off x="381000" y="228600"/>
            <a:ext cx="787400" cy="520700"/>
          </a:xfrm>
          <a:prstGeom prst="rect">
            <a:avLst/>
          </a:prstGeom>
          <a:noFill/>
          <a:ln w="25400">
            <a:noFill/>
            <a:prstDash val="solid"/>
          </a:ln>
        </p:spPr>
        <p:txBody>
          <a:bodyPr wrap="square" lIns="127000" tIns="127000" rIns="127000" bIns="127000" rtlCol="0" anchor="ctr">
            <a:noAutofit/>
          </a:bodyPr>
          <a:lstStyle/>
          <a:p>
            <a:pPr indent="0" algn="l">
              <a:lnSpc>
                <a:spcPct val="100000"/>
              </a:lnSpc>
              <a:defRPr/>
            </a:pPr>
            <a:r>
              <a:rPr lang="en-US" sz="1400" b="1" i="0" u="none" strike="noStrike">
                <a:solidFill>
                  <a:srgbClr val="FFFFFF"/>
                </a:solidFill>
                <a:latin typeface="Microsoft Sans Serif" panose="020B0604020202020204"/>
                <a:ea typeface="Microsoft Sans Serif" panose="020B0604020202020204"/>
                <a:cs typeface="Microsoft Sans Serif" panose="020B0604020202020204"/>
                <a:sym typeface="Microsoft Sans Serif" panose="020B0604020202020204"/>
              </a:rPr>
              <a:t>LOGO</a:t>
            </a:r>
            <a:endParaRPr lang="en-US" sz="1100"/>
          </a:p>
        </p:txBody>
      </p:sp>
      <p:sp>
        <p:nvSpPr>
          <p:cNvPr id="3" name="AutoShape 3"/>
          <p:cNvSpPr>
            <a:spLocks noGrp="1"/>
          </p:cNvSpPr>
          <p:nvPr>
            <p:ph type="pic" sz="quarter" idx="14"/>
          </p:nvPr>
        </p:nvSpPr>
        <p:spPr>
          <a:xfrm>
            <a:off x="5602492" y="1025837"/>
            <a:ext cx="6589508" cy="4806325"/>
          </a:xfrm>
          <a:prstGeom prst="rect">
            <a:avLst/>
          </a:prstGeom>
          <a:solidFill>
            <a:srgbClr val="DEE0E3">
              <a:alpha val="100000"/>
            </a:srgbClr>
          </a:solidFill>
          <a:ln>
            <a:noFill/>
            <a:prstDash val="solid"/>
          </a:ln>
          <a:effectLst/>
        </p:spPr>
        <p:txBody>
          <a:bodyPr lIns="127000" tIns="127000" rIns="127000" bIns="127000" anchor="ctr"/>
          <a:lstStyle>
            <a:lvl1pPr algn="ctr">
              <a:defRPr sz="3200" b="0" i="0" u="none" strike="noStrike">
                <a:solidFill>
                  <a:srgbClr val="1F2329">
                    <a:alpha val="100000"/>
                  </a:srgbClr>
                </a:solidFill>
              </a:defRPr>
            </a:lvl1pPr>
          </a:lstStyle>
          <a:p>
            <a:pPr algn="ctr"/>
            <a:endParaRPr/>
          </a:p>
        </p:txBody>
      </p:sp>
      <p:sp>
        <p:nvSpPr>
          <p:cNvPr id="4" name="AutoShape 4"/>
          <p:cNvSpPr>
            <a:spLocks noGrp="1"/>
          </p:cNvSpPr>
          <p:nvPr>
            <p:ph type="body" sz="quarter" idx="15" hasCustomPrompt="1"/>
          </p:nvPr>
        </p:nvSpPr>
        <p:spPr>
          <a:xfrm>
            <a:off x="547378" y="1416157"/>
            <a:ext cx="4256589" cy="876300"/>
          </a:xfrm>
          <a:prstGeom prst="rect">
            <a:avLst/>
          </a:prstGeom>
          <a:noFill/>
          <a:ln w="12700">
            <a:noFill/>
            <a:prstDash val="solid"/>
          </a:ln>
          <a:effectLst/>
        </p:spPr>
        <p:txBody>
          <a:bodyPr wrap="square" lIns="127000" tIns="127000" rIns="127000" bIns="127000" anchor="ctr">
            <a:noAutofit/>
          </a:bodyPr>
          <a:lstStyle>
            <a:lvl1pPr algn="l">
              <a:lnSpc>
                <a:spcPct val="113000"/>
              </a:lnSpc>
              <a:defRPr sz="3600" b="1" i="0" u="none" strike="noStrike">
                <a:solidFill>
                  <a:srgbClr val="FFFFFF">
                    <a:alpha val="100000"/>
                  </a:srgbClr>
                </a:solidFill>
              </a:defRPr>
            </a:lvl1pPr>
          </a:lstStyle>
          <a:p>
            <a:pPr indent="0" algn="l">
              <a:lnSpc>
                <a:spcPct val="113000"/>
              </a:lnSpc>
            </a:pPr>
            <a:r>
              <a:rPr lang="en-US" sz="3600" b="1" i="0" u="none" strike="noStrike">
                <a:solidFill>
                  <a:srgbClr val="FFFFFF"/>
                </a:solidFill>
              </a:rPr>
              <a:t>Your Title</a:t>
            </a:r>
          </a:p>
        </p:txBody>
      </p:sp>
      <p:sp>
        <p:nvSpPr>
          <p:cNvPr id="5" name="AutoShape 5"/>
          <p:cNvSpPr>
            <a:spLocks noGrp="1"/>
          </p:cNvSpPr>
          <p:nvPr>
            <p:ph type="body" sz="quarter" idx="16" hasCustomPrompt="1"/>
          </p:nvPr>
        </p:nvSpPr>
        <p:spPr>
          <a:xfrm>
            <a:off x="585478" y="1130221"/>
            <a:ext cx="2895600" cy="558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600" b="0" i="0" u="none" strike="noStrike">
                <a:solidFill>
                  <a:srgbClr val="FFFFFF">
                    <a:alpha val="100000"/>
                  </a:srgbClr>
                </a:solidFill>
              </a:defRPr>
            </a:lvl1pPr>
          </a:lstStyle>
          <a:p>
            <a:pPr indent="0" algn="l">
              <a:lnSpc>
                <a:spcPct val="125000"/>
              </a:lnSpc>
            </a:pPr>
            <a:r>
              <a:rPr lang="en-US" sz="1600" b="0" i="0" u="none" strike="noStrike">
                <a:solidFill>
                  <a:srgbClr val="FFFFFF">
                    <a:alpha val="49804"/>
                  </a:srgbClr>
                </a:solidFill>
              </a:rPr>
              <a:t>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Layout 4">
    <p:spTree>
      <p:nvGrpSpPr>
        <p:cNvPr id="1" name=""/>
        <p:cNvGrpSpPr/>
        <p:nvPr/>
      </p:nvGrpSpPr>
      <p:grpSpPr>
        <a:xfrm>
          <a:off x="0" y="0"/>
          <a:ext cx="0" cy="0"/>
          <a:chOff x="0" y="0"/>
          <a:chExt cx="0" cy="0"/>
        </a:xfrm>
      </p:grpSpPr>
      <p:sp>
        <p:nvSpPr>
          <p:cNvPr id="2" name="AutoShape 2"/>
          <p:cNvSpPr>
            <a:spLocks noGrp="1"/>
          </p:cNvSpPr>
          <p:nvPr>
            <p:ph type="body" sz="quarter" idx="17" hasCustomPrompt="1"/>
          </p:nvPr>
        </p:nvSpPr>
        <p:spPr>
          <a:xfrm>
            <a:off x="4368800" y="877846"/>
            <a:ext cx="3454400" cy="558800"/>
          </a:xfrm>
          <a:prstGeom prst="rect">
            <a:avLst/>
          </a:prstGeom>
          <a:noFill/>
          <a:ln w="12700">
            <a:noFill/>
            <a:prstDash val="solid"/>
          </a:ln>
          <a:effectLst/>
        </p:spPr>
        <p:txBody>
          <a:bodyPr wrap="square" lIns="127000" tIns="127000" rIns="127000" bIns="127000" anchor="ctr">
            <a:noAutofit/>
          </a:bodyPr>
          <a:lstStyle>
            <a:lvl1pPr algn="ctr">
              <a:lnSpc>
                <a:spcPct val="113000"/>
              </a:lnSpc>
              <a:defRPr sz="1800" b="0" i="0" u="none" strike="noStrike">
                <a:solidFill>
                  <a:srgbClr val="1F2329">
                    <a:alpha val="100000"/>
                  </a:srgbClr>
                </a:solidFill>
              </a:defRPr>
            </a:lvl1pPr>
          </a:lstStyle>
          <a:p>
            <a:pPr indent="0" algn="ctr">
              <a:lnSpc>
                <a:spcPct val="113000"/>
              </a:lnSpc>
            </a:pPr>
            <a:r>
              <a:rPr lang="en-US" sz="1800" b="0" i="0" u="none" strike="noStrike">
                <a:solidFill>
                  <a:srgbClr val="1F2329">
                    <a:alpha val="47843"/>
                  </a:srgbClr>
                </a:solidFill>
              </a:rPr>
              <a:t>Subtitle</a:t>
            </a:r>
          </a:p>
        </p:txBody>
      </p:sp>
      <p:sp>
        <p:nvSpPr>
          <p:cNvPr id="3" name="AutoShape 3"/>
          <p:cNvSpPr>
            <a:spLocks noGrp="1"/>
          </p:cNvSpPr>
          <p:nvPr>
            <p:ph type="body" sz="quarter" idx="18" hasCustomPrompt="1"/>
          </p:nvPr>
        </p:nvSpPr>
        <p:spPr>
          <a:xfrm>
            <a:off x="2997200" y="495732"/>
            <a:ext cx="6197600" cy="558800"/>
          </a:xfrm>
          <a:prstGeom prst="rect">
            <a:avLst/>
          </a:prstGeom>
          <a:noFill/>
          <a:ln w="12700">
            <a:noFill/>
            <a:prstDash val="solid"/>
          </a:ln>
          <a:effectLst/>
        </p:spPr>
        <p:txBody>
          <a:bodyPr wrap="square" lIns="127000" tIns="127000" rIns="127000" bIns="127000" anchor="ctr">
            <a:noAutofit/>
          </a:bodyPr>
          <a:lstStyle>
            <a:lvl1pPr algn="ctr">
              <a:lnSpc>
                <a:spcPct val="125000"/>
              </a:lnSpc>
              <a:defRPr sz="1600" b="1" i="0" u="none" strike="noStrike">
                <a:solidFill>
                  <a:srgbClr val="1F2329">
                    <a:alpha val="100000"/>
                  </a:srgbClr>
                </a:solidFill>
              </a:defRPr>
            </a:lvl1pPr>
          </a:lstStyle>
          <a:p>
            <a:pPr indent="0" algn="ctr">
              <a:lnSpc>
                <a:spcPct val="125000"/>
              </a:lnSpc>
            </a:pPr>
            <a:r>
              <a:rPr lang="en-US" sz="1600" b="1" i="0" u="none" strike="noStrike">
                <a:solidFill>
                  <a:srgbClr val="1F2329"/>
                </a:solidFill>
              </a:rPr>
              <a:t>Your Title</a:t>
            </a:r>
          </a:p>
        </p:txBody>
      </p:sp>
      <p:grpSp>
        <p:nvGrpSpPr>
          <p:cNvPr id="4" name="Group 4"/>
          <p:cNvGrpSpPr/>
          <p:nvPr/>
        </p:nvGrpSpPr>
        <p:grpSpPr>
          <a:xfrm>
            <a:off x="4224906" y="5434227"/>
            <a:ext cx="812800" cy="1423773"/>
            <a:chOff x="4224906" y="5434227"/>
            <a:chExt cx="812800" cy="1423773"/>
          </a:xfrm>
        </p:grpSpPr>
        <p:cxnSp>
          <p:nvCxnSpPr>
            <p:cNvPr id="5" name="Connector 5"/>
            <p:cNvCxnSpPr/>
            <p:nvPr/>
          </p:nvCxnSpPr>
          <p:spPr>
            <a:xfrm rot="10800000" flipV="1">
              <a:off x="4224906" y="6086070"/>
              <a:ext cx="390343" cy="771930"/>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cxnSp>
          <p:nvCxnSpPr>
            <p:cNvPr id="6" name="Connector 6"/>
            <p:cNvCxnSpPr/>
            <p:nvPr/>
          </p:nvCxnSpPr>
          <p:spPr>
            <a:xfrm rot="10800000" flipV="1">
              <a:off x="4498674" y="5434227"/>
              <a:ext cx="539032" cy="1065974"/>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grpSp>
        <p:nvGrpSpPr>
          <p:cNvPr id="7" name="Group 7"/>
          <p:cNvGrpSpPr/>
          <p:nvPr/>
        </p:nvGrpSpPr>
        <p:grpSpPr>
          <a:xfrm>
            <a:off x="7874000" y="0"/>
            <a:ext cx="1016000" cy="1984291"/>
            <a:chOff x="7874000" y="0"/>
            <a:chExt cx="1016000" cy="1984291"/>
          </a:xfrm>
        </p:grpSpPr>
        <p:cxnSp>
          <p:nvCxnSpPr>
            <p:cNvPr id="8" name="Connector 8"/>
            <p:cNvCxnSpPr/>
            <p:nvPr/>
          </p:nvCxnSpPr>
          <p:spPr>
            <a:xfrm rot="10800000" flipV="1">
              <a:off x="7886602" y="0"/>
              <a:ext cx="1003398" cy="1984291"/>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cxnSp>
          <p:nvCxnSpPr>
            <p:cNvPr id="9" name="Connector 9"/>
            <p:cNvCxnSpPr/>
            <p:nvPr/>
          </p:nvCxnSpPr>
          <p:spPr>
            <a:xfrm rot="10800000" flipV="1">
              <a:off x="7874000" y="927475"/>
              <a:ext cx="405567" cy="802039"/>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Layout 5">
    <p:spTree>
      <p:nvGrpSpPr>
        <p:cNvPr id="1" name=""/>
        <p:cNvGrpSpPr/>
        <p:nvPr/>
      </p:nvGrpSpPr>
      <p:grpSpPr>
        <a:xfrm>
          <a:off x="0" y="0"/>
          <a:ext cx="0" cy="0"/>
          <a:chOff x="0" y="0"/>
          <a:chExt cx="0" cy="0"/>
        </a:xfrm>
      </p:grpSpPr>
      <p:sp>
        <p:nvSpPr>
          <p:cNvPr id="2" name="AutoShape 2"/>
          <p:cNvSpPr>
            <a:spLocks noGrp="1"/>
          </p:cNvSpPr>
          <p:nvPr>
            <p:ph type="body" sz="quarter" idx="19" hasCustomPrompt="1"/>
          </p:nvPr>
        </p:nvSpPr>
        <p:spPr>
          <a:xfrm>
            <a:off x="582596" y="1456358"/>
            <a:ext cx="6197600" cy="876300"/>
          </a:xfrm>
          <a:prstGeom prst="rect">
            <a:avLst/>
          </a:prstGeom>
          <a:noFill/>
          <a:ln w="12700">
            <a:noFill/>
            <a:prstDash val="solid"/>
          </a:ln>
          <a:effectLst/>
        </p:spPr>
        <p:txBody>
          <a:bodyPr wrap="square" lIns="127000" tIns="127000" rIns="127000" bIns="127000" anchor="ctr">
            <a:noAutofit/>
          </a:bodyPr>
          <a:lstStyle>
            <a:lvl1pPr algn="l">
              <a:lnSpc>
                <a:spcPct val="113000"/>
              </a:lnSpc>
              <a:defRPr sz="3600" b="1" i="0" u="none" strike="noStrike">
                <a:solidFill>
                  <a:srgbClr val="1F2329">
                    <a:alpha val="100000"/>
                  </a:srgbClr>
                </a:solidFill>
              </a:defRPr>
            </a:lvl1pPr>
          </a:lstStyle>
          <a:p>
            <a:pPr indent="0" algn="l">
              <a:lnSpc>
                <a:spcPct val="113000"/>
              </a:lnSpc>
            </a:pPr>
            <a:r>
              <a:rPr lang="en-US" sz="3600" b="1" i="0" u="none" strike="noStrike">
                <a:solidFill>
                  <a:srgbClr val="1F2329"/>
                </a:solidFill>
              </a:rPr>
              <a:t>Your Title</a:t>
            </a:r>
          </a:p>
        </p:txBody>
      </p:sp>
      <p:sp>
        <p:nvSpPr>
          <p:cNvPr id="3" name="AutoShape 3"/>
          <p:cNvSpPr>
            <a:spLocks noGrp="1"/>
          </p:cNvSpPr>
          <p:nvPr>
            <p:ph type="body" sz="quarter" idx="20" hasCustomPrompt="1"/>
          </p:nvPr>
        </p:nvSpPr>
        <p:spPr>
          <a:xfrm>
            <a:off x="595296" y="1131849"/>
            <a:ext cx="2895600" cy="558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600" b="0" i="0" u="none" strike="noStrike">
                <a:solidFill>
                  <a:srgbClr val="1F2329">
                    <a:alpha val="100000"/>
                  </a:srgbClr>
                </a:solidFill>
              </a:defRPr>
            </a:lvl1pPr>
          </a:lstStyle>
          <a:p>
            <a:pPr indent="0" algn="l">
              <a:lnSpc>
                <a:spcPct val="125000"/>
              </a:lnSpc>
            </a:pPr>
            <a:r>
              <a:rPr lang="en-US" sz="1600" b="0" i="0" u="none" strike="noStrike">
                <a:solidFill>
                  <a:srgbClr val="1F2329">
                    <a:alpha val="48627"/>
                  </a:srgbClr>
                </a:solidFill>
              </a:rPr>
              <a:t>Subtitle</a:t>
            </a:r>
          </a:p>
        </p:txBody>
      </p:sp>
      <p:sp>
        <p:nvSpPr>
          <p:cNvPr id="4" name="AutoShape 4"/>
          <p:cNvSpPr>
            <a:spLocks noGrp="1"/>
          </p:cNvSpPr>
          <p:nvPr>
            <p:ph type="body" sz="quarter" idx="21" hasCustomPrompt="1"/>
          </p:nvPr>
        </p:nvSpPr>
        <p:spPr>
          <a:xfrm>
            <a:off x="747696" y="3837533"/>
            <a:ext cx="2921000" cy="558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600" b="1" i="0" u="none" strike="noStrike">
                <a:solidFill>
                  <a:srgbClr val="1F2329">
                    <a:alpha val="100000"/>
                  </a:srgbClr>
                </a:solidFill>
              </a:defRPr>
            </a:lvl1pPr>
          </a:lstStyle>
          <a:p>
            <a:pPr indent="0" algn="l">
              <a:lnSpc>
                <a:spcPct val="125000"/>
              </a:lnSpc>
            </a:pPr>
            <a:r>
              <a:rPr lang="en-US" sz="1600" b="1" i="0" u="none" strike="noStrike">
                <a:solidFill>
                  <a:srgbClr val="1F2329"/>
                </a:solidFill>
              </a:rPr>
              <a:t>Your Title</a:t>
            </a:r>
          </a:p>
        </p:txBody>
      </p:sp>
      <p:sp>
        <p:nvSpPr>
          <p:cNvPr id="5" name="AutoShape 5"/>
          <p:cNvSpPr>
            <a:spLocks noGrp="1"/>
          </p:cNvSpPr>
          <p:nvPr>
            <p:ph type="body" sz="quarter" idx="22" hasCustomPrompt="1"/>
          </p:nvPr>
        </p:nvSpPr>
        <p:spPr>
          <a:xfrm>
            <a:off x="734996" y="4256633"/>
            <a:ext cx="2921000" cy="7112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en-US" sz="1200" b="0" i="0" u="none" strike="noStrike">
                <a:solidFill>
                  <a:srgbClr val="1F2329">
                    <a:alpha val="49804"/>
                  </a:srgbClr>
                </a:solidFill>
              </a:rPr>
              <a:t>Enter a brief description to provide context to your audience.</a:t>
            </a:r>
          </a:p>
        </p:txBody>
      </p:sp>
      <p:sp>
        <p:nvSpPr>
          <p:cNvPr id="6" name="AutoShape 6"/>
          <p:cNvSpPr>
            <a:spLocks noGrp="1"/>
          </p:cNvSpPr>
          <p:nvPr>
            <p:ph type="body" sz="quarter" idx="23" hasCustomPrompt="1"/>
          </p:nvPr>
        </p:nvSpPr>
        <p:spPr>
          <a:xfrm>
            <a:off x="4005495" y="3837533"/>
            <a:ext cx="2921000" cy="5588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600" b="1" i="0" u="none" strike="noStrike">
                <a:solidFill>
                  <a:srgbClr val="1F2329">
                    <a:alpha val="100000"/>
                  </a:srgbClr>
                </a:solidFill>
              </a:defRPr>
            </a:lvl1pPr>
          </a:lstStyle>
          <a:p>
            <a:pPr indent="0" algn="l">
              <a:lnSpc>
                <a:spcPct val="125000"/>
              </a:lnSpc>
            </a:pPr>
            <a:r>
              <a:rPr lang="en-US" sz="1600" b="1" i="0" u="none" strike="noStrike">
                <a:solidFill>
                  <a:srgbClr val="1F2329"/>
                </a:solidFill>
              </a:rPr>
              <a:t>Your Title</a:t>
            </a:r>
          </a:p>
        </p:txBody>
      </p:sp>
      <p:sp>
        <p:nvSpPr>
          <p:cNvPr id="7" name="AutoShape 7"/>
          <p:cNvSpPr>
            <a:spLocks noGrp="1"/>
          </p:cNvSpPr>
          <p:nvPr>
            <p:ph type="body" sz="quarter" idx="24" hasCustomPrompt="1"/>
          </p:nvPr>
        </p:nvSpPr>
        <p:spPr>
          <a:xfrm>
            <a:off x="3992795" y="4256633"/>
            <a:ext cx="2921000" cy="7112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en-US" sz="1200" b="0" i="0" u="none" strike="noStrike">
                <a:solidFill>
                  <a:srgbClr val="1F2329">
                    <a:alpha val="49804"/>
                  </a:srgbClr>
                </a:solidFill>
              </a:rPr>
              <a:t>Enter a brief description to provide context to your audience.</a:t>
            </a:r>
          </a:p>
        </p:txBody>
      </p:sp>
      <p:sp>
        <p:nvSpPr>
          <p:cNvPr id="8" name="AutoShape 8"/>
          <p:cNvSpPr>
            <a:spLocks noGrp="1"/>
          </p:cNvSpPr>
          <p:nvPr>
            <p:ph type="pic" sz="quarter" idx="25"/>
          </p:nvPr>
        </p:nvSpPr>
        <p:spPr>
          <a:xfrm>
            <a:off x="8255000" y="0"/>
            <a:ext cx="3937000" cy="6858000"/>
          </a:xfrm>
          <a:prstGeom prst="rect">
            <a:avLst/>
          </a:prstGeom>
          <a:solidFill>
            <a:srgbClr val="DEE0E3">
              <a:alpha val="100000"/>
            </a:srgbClr>
          </a:solidFill>
          <a:ln>
            <a:noFill/>
            <a:prstDash val="solid"/>
          </a:ln>
          <a:effectLst/>
        </p:spPr>
        <p:txBody>
          <a:bodyPr lIns="127000" tIns="127000" rIns="127000" bIns="127000" anchor="ctr"/>
          <a:lstStyle>
            <a:lvl1pPr algn="ctr">
              <a:defRPr sz="3200" b="0" i="0" u="none" strike="noStrike">
                <a:solidFill>
                  <a:srgbClr val="1F2329">
                    <a:alpha val="100000"/>
                  </a:srgbClr>
                </a:solidFill>
              </a:defRPr>
            </a:lvl1pPr>
          </a:lstStyle>
          <a:p>
            <a:pPr algn="ctr"/>
            <a:endParaRPr/>
          </a:p>
        </p:txBody>
      </p:sp>
      <p:grpSp>
        <p:nvGrpSpPr>
          <p:cNvPr id="9" name="Group 9"/>
          <p:cNvGrpSpPr/>
          <p:nvPr/>
        </p:nvGrpSpPr>
        <p:grpSpPr>
          <a:xfrm>
            <a:off x="5207000" y="0"/>
            <a:ext cx="1016000" cy="1984291"/>
            <a:chOff x="5207000" y="0"/>
            <a:chExt cx="1016000" cy="1984291"/>
          </a:xfrm>
        </p:grpSpPr>
        <p:cxnSp>
          <p:nvCxnSpPr>
            <p:cNvPr id="10" name="Connector 10"/>
            <p:cNvCxnSpPr/>
            <p:nvPr/>
          </p:nvCxnSpPr>
          <p:spPr>
            <a:xfrm rot="10800000" flipV="1">
              <a:off x="5219602" y="0"/>
              <a:ext cx="1003398" cy="1984291"/>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cxnSp>
          <p:nvCxnSpPr>
            <p:cNvPr id="11" name="Connector 11"/>
            <p:cNvCxnSpPr/>
            <p:nvPr/>
          </p:nvCxnSpPr>
          <p:spPr>
            <a:xfrm rot="10800000" flipV="1">
              <a:off x="5207000" y="927475"/>
              <a:ext cx="405567" cy="802039"/>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grpSp>
        <p:nvGrpSpPr>
          <p:cNvPr id="12" name="Group 12"/>
          <p:cNvGrpSpPr/>
          <p:nvPr/>
        </p:nvGrpSpPr>
        <p:grpSpPr>
          <a:xfrm>
            <a:off x="2336800" y="5435600"/>
            <a:ext cx="812800" cy="1423772"/>
            <a:chOff x="2336800" y="5435600"/>
            <a:chExt cx="812800" cy="1423772"/>
          </a:xfrm>
        </p:grpSpPr>
        <p:cxnSp>
          <p:nvCxnSpPr>
            <p:cNvPr id="13" name="Connector 13"/>
            <p:cNvCxnSpPr/>
            <p:nvPr/>
          </p:nvCxnSpPr>
          <p:spPr>
            <a:xfrm rot="10800000" flipV="1">
              <a:off x="2336800" y="6087442"/>
              <a:ext cx="390343" cy="771930"/>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cxnSp>
          <p:nvCxnSpPr>
            <p:cNvPr id="14" name="Connector 14"/>
            <p:cNvCxnSpPr/>
            <p:nvPr/>
          </p:nvCxnSpPr>
          <p:spPr>
            <a:xfrm rot="10800000" flipV="1">
              <a:off x="2610568" y="5435600"/>
              <a:ext cx="539032" cy="1065974"/>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Layout 6">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Layout 7">
    <p:bg>
      <p:bgPr>
        <a:solidFill>
          <a:srgbClr val="101319">
            <a:alpha val="100000"/>
          </a:srgbClr>
        </a:solidFill>
        <a:effectLst/>
      </p:bgPr>
    </p:bg>
    <p:spTree>
      <p:nvGrpSpPr>
        <p:cNvPr id="1" name=""/>
        <p:cNvGrpSpPr/>
        <p:nvPr/>
      </p:nvGrpSpPr>
      <p:grpSpPr>
        <a:xfrm>
          <a:off x="0" y="0"/>
          <a:ext cx="0" cy="0"/>
          <a:chOff x="0" y="0"/>
          <a:chExt cx="0" cy="0"/>
        </a:xfrm>
      </p:grpSpPr>
      <p:sp>
        <p:nvSpPr>
          <p:cNvPr id="2" name="AutoShape 2"/>
          <p:cNvSpPr/>
          <p:nvPr/>
        </p:nvSpPr>
        <p:spPr>
          <a:xfrm>
            <a:off x="381000" y="228600"/>
            <a:ext cx="787400" cy="520700"/>
          </a:xfrm>
          <a:prstGeom prst="rect">
            <a:avLst/>
          </a:prstGeom>
          <a:noFill/>
          <a:ln w="25400">
            <a:noFill/>
            <a:prstDash val="solid"/>
          </a:ln>
        </p:spPr>
        <p:txBody>
          <a:bodyPr wrap="square" lIns="127000" tIns="127000" rIns="127000" bIns="127000" rtlCol="0" anchor="ctr">
            <a:noAutofit/>
          </a:bodyPr>
          <a:lstStyle/>
          <a:p>
            <a:pPr indent="0" algn="l">
              <a:lnSpc>
                <a:spcPct val="100000"/>
              </a:lnSpc>
              <a:defRPr/>
            </a:pPr>
            <a:r>
              <a:rPr lang="en-US" sz="1400" b="1" i="0" u="none" strike="noStrike">
                <a:solidFill>
                  <a:srgbClr val="FFFFFF"/>
                </a:solidFill>
                <a:latin typeface="Microsoft Sans Serif" panose="020B0604020202020204"/>
                <a:ea typeface="Microsoft Sans Serif" panose="020B0604020202020204"/>
                <a:cs typeface="Microsoft Sans Serif" panose="020B0604020202020204"/>
                <a:sym typeface="Microsoft Sans Serif" panose="020B0604020202020204"/>
              </a:rPr>
              <a:t>LOGO</a:t>
            </a:r>
            <a:endParaRPr lang="en-US" sz="1100"/>
          </a:p>
        </p:txBody>
      </p:sp>
      <p:sp>
        <p:nvSpPr>
          <p:cNvPr id="3" name="AutoShape 3"/>
          <p:cNvSpPr>
            <a:spLocks noGrp="1"/>
          </p:cNvSpPr>
          <p:nvPr>
            <p:ph type="body" sz="quarter" idx="26" hasCustomPrompt="1"/>
          </p:nvPr>
        </p:nvSpPr>
        <p:spPr>
          <a:xfrm>
            <a:off x="774700" y="4490657"/>
            <a:ext cx="3136900" cy="558800"/>
          </a:xfrm>
          <a:prstGeom prst="rect">
            <a:avLst/>
          </a:prstGeom>
          <a:noFill/>
          <a:ln w="12700">
            <a:noFill/>
            <a:prstDash val="solid"/>
          </a:ln>
          <a:effectLst/>
        </p:spPr>
        <p:txBody>
          <a:bodyPr wrap="square" lIns="127000" tIns="127000" rIns="127000" bIns="127000" anchor="ctr">
            <a:noAutofit/>
          </a:bodyPr>
          <a:lstStyle>
            <a:lvl1pPr algn="l">
              <a:lnSpc>
                <a:spcPct val="113000"/>
              </a:lnSpc>
              <a:defRPr sz="1800" b="1" i="0" u="none" strike="noStrike">
                <a:solidFill>
                  <a:srgbClr val="FFFFFF">
                    <a:alpha val="100000"/>
                  </a:srgbClr>
                </a:solidFill>
              </a:defRPr>
            </a:lvl1pPr>
          </a:lstStyle>
          <a:p>
            <a:pPr indent="0" algn="l">
              <a:lnSpc>
                <a:spcPct val="113000"/>
              </a:lnSpc>
            </a:pPr>
            <a:r>
              <a:rPr lang="en-US" sz="1800" b="1" i="0" u="none" strike="noStrike">
                <a:solidFill>
                  <a:srgbClr val="FFFFFF"/>
                </a:solidFill>
              </a:rPr>
              <a:t>Your Title</a:t>
            </a:r>
          </a:p>
        </p:txBody>
      </p:sp>
      <p:sp>
        <p:nvSpPr>
          <p:cNvPr id="4" name="AutoShape 4"/>
          <p:cNvSpPr>
            <a:spLocks noGrp="1"/>
          </p:cNvSpPr>
          <p:nvPr>
            <p:ph type="pic" sz="quarter" idx="27"/>
          </p:nvPr>
        </p:nvSpPr>
        <p:spPr>
          <a:xfrm>
            <a:off x="774700" y="2125736"/>
            <a:ext cx="3136900" cy="2247900"/>
          </a:xfrm>
          <a:prstGeom prst="rect">
            <a:avLst/>
          </a:prstGeom>
          <a:solidFill>
            <a:srgbClr val="DEE0E3">
              <a:alpha val="100000"/>
            </a:srgbClr>
          </a:solidFill>
          <a:ln>
            <a:noFill/>
            <a:prstDash val="solid"/>
          </a:ln>
          <a:effectLst/>
        </p:spPr>
        <p:txBody>
          <a:bodyPr lIns="127000" tIns="127000" rIns="127000" bIns="127000" anchor="ctr"/>
          <a:lstStyle>
            <a:lvl1pPr algn="ctr">
              <a:defRPr sz="3200" b="0" i="0" u="none" strike="noStrike">
                <a:solidFill>
                  <a:srgbClr val="1F2329">
                    <a:alpha val="100000"/>
                  </a:srgbClr>
                </a:solidFill>
              </a:defRPr>
            </a:lvl1pPr>
          </a:lstStyle>
          <a:p>
            <a:pPr algn="ctr"/>
            <a:endParaRPr/>
          </a:p>
        </p:txBody>
      </p:sp>
      <p:sp>
        <p:nvSpPr>
          <p:cNvPr id="5" name="AutoShape 5"/>
          <p:cNvSpPr>
            <a:spLocks noGrp="1"/>
          </p:cNvSpPr>
          <p:nvPr>
            <p:ph type="body" sz="quarter" idx="28" hasCustomPrompt="1"/>
          </p:nvPr>
        </p:nvSpPr>
        <p:spPr>
          <a:xfrm>
            <a:off x="774700" y="4909757"/>
            <a:ext cx="3136900" cy="7112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FFFFFF">
                    <a:alpha val="100000"/>
                  </a:srgbClr>
                </a:solidFill>
              </a:defRPr>
            </a:lvl1pPr>
          </a:lstStyle>
          <a:p>
            <a:pPr indent="0" algn="l">
              <a:lnSpc>
                <a:spcPct val="125000"/>
              </a:lnSpc>
            </a:pPr>
            <a:r>
              <a:rPr lang="en-US" sz="1200" b="0" i="0" u="none" strike="noStrike">
                <a:solidFill>
                  <a:srgbClr val="FFFFFF">
                    <a:alpha val="49804"/>
                  </a:srgbClr>
                </a:solidFill>
              </a:rPr>
              <a:t>Enter a brief description to provide context to your audience.</a:t>
            </a:r>
          </a:p>
        </p:txBody>
      </p:sp>
      <p:sp>
        <p:nvSpPr>
          <p:cNvPr id="6" name="AutoShape 6"/>
          <p:cNvSpPr>
            <a:spLocks noGrp="1"/>
          </p:cNvSpPr>
          <p:nvPr>
            <p:ph type="body" sz="quarter" idx="29"/>
          </p:nvPr>
        </p:nvSpPr>
        <p:spPr>
          <a:xfrm>
            <a:off x="4537075" y="2125736"/>
            <a:ext cx="3136900" cy="2247900"/>
          </a:xfrm>
          <a:prstGeom prst="rect">
            <a:avLst/>
          </a:prstGeom>
          <a:solidFill>
            <a:srgbClr val="DEE0E3">
              <a:alpha val="100000"/>
            </a:srgbClr>
          </a:solidFill>
          <a:ln>
            <a:noFill/>
            <a:prstDash val="solid"/>
          </a:ln>
          <a:effectLst/>
        </p:spPr>
        <p:txBody>
          <a:bodyPr lIns="127000" tIns="127000" rIns="127000" bIns="127000" anchor="ctr"/>
          <a:lstStyle>
            <a:lvl1pPr algn="ctr">
              <a:defRPr sz="3200" b="0" i="0" u="none" strike="noStrike">
                <a:solidFill>
                  <a:srgbClr val="1F2329">
                    <a:alpha val="100000"/>
                  </a:srgbClr>
                </a:solidFill>
              </a:defRPr>
            </a:lvl1pPr>
          </a:lstStyle>
          <a:p>
            <a:pPr algn="ctr"/>
            <a:endParaRPr/>
          </a:p>
        </p:txBody>
      </p:sp>
      <p:sp>
        <p:nvSpPr>
          <p:cNvPr id="7" name="AutoShape 7"/>
          <p:cNvSpPr>
            <a:spLocks noGrp="1"/>
          </p:cNvSpPr>
          <p:nvPr>
            <p:ph type="body" sz="quarter" idx="30"/>
          </p:nvPr>
        </p:nvSpPr>
        <p:spPr>
          <a:xfrm>
            <a:off x="8299450" y="2125736"/>
            <a:ext cx="3136900" cy="2247900"/>
          </a:xfrm>
          <a:prstGeom prst="rect">
            <a:avLst/>
          </a:prstGeom>
          <a:solidFill>
            <a:srgbClr val="DEE0E3">
              <a:alpha val="100000"/>
            </a:srgbClr>
          </a:solidFill>
          <a:ln>
            <a:noFill/>
            <a:prstDash val="solid"/>
          </a:ln>
          <a:effectLst/>
        </p:spPr>
        <p:txBody>
          <a:bodyPr lIns="127000" tIns="127000" rIns="127000" bIns="127000" anchor="ctr"/>
          <a:lstStyle>
            <a:lvl1pPr algn="ctr">
              <a:defRPr sz="3200" b="0" i="0" u="none" strike="noStrike">
                <a:solidFill>
                  <a:srgbClr val="1F2329">
                    <a:alpha val="100000"/>
                  </a:srgbClr>
                </a:solidFill>
              </a:defRPr>
            </a:lvl1pPr>
          </a:lstStyle>
          <a:p>
            <a:pPr algn="ctr"/>
            <a:endParaRPr/>
          </a:p>
        </p:txBody>
      </p:sp>
      <p:sp>
        <p:nvSpPr>
          <p:cNvPr id="8" name="AutoShape 8"/>
          <p:cNvSpPr>
            <a:spLocks noGrp="1"/>
          </p:cNvSpPr>
          <p:nvPr>
            <p:ph type="body" sz="quarter" idx="31" hasCustomPrompt="1"/>
          </p:nvPr>
        </p:nvSpPr>
        <p:spPr>
          <a:xfrm>
            <a:off x="2997200" y="857822"/>
            <a:ext cx="6197600" cy="558800"/>
          </a:xfrm>
          <a:prstGeom prst="rect">
            <a:avLst/>
          </a:prstGeom>
          <a:noFill/>
          <a:ln w="12700">
            <a:noFill/>
            <a:prstDash val="solid"/>
          </a:ln>
          <a:effectLst/>
        </p:spPr>
        <p:txBody>
          <a:bodyPr wrap="square" lIns="127000" tIns="127000" rIns="127000" bIns="127000" anchor="ctr">
            <a:noAutofit/>
          </a:bodyPr>
          <a:lstStyle>
            <a:lvl1pPr algn="ctr">
              <a:lnSpc>
                <a:spcPct val="113000"/>
              </a:lnSpc>
              <a:defRPr sz="1800" b="0" i="0" u="none" strike="noStrike">
                <a:solidFill>
                  <a:srgbClr val="FFFFFF">
                    <a:alpha val="100000"/>
                  </a:srgbClr>
                </a:solidFill>
              </a:defRPr>
            </a:lvl1pPr>
          </a:lstStyle>
          <a:p>
            <a:pPr indent="0" algn="ctr">
              <a:lnSpc>
                <a:spcPct val="113000"/>
              </a:lnSpc>
            </a:pPr>
            <a:r>
              <a:rPr lang="en-US" sz="1800" b="0" i="0" u="none" strike="noStrike">
                <a:solidFill>
                  <a:srgbClr val="FFFFFF">
                    <a:alpha val="47843"/>
                  </a:srgbClr>
                </a:solidFill>
              </a:rPr>
              <a:t>Subtitle</a:t>
            </a:r>
          </a:p>
        </p:txBody>
      </p:sp>
      <p:sp>
        <p:nvSpPr>
          <p:cNvPr id="9" name="AutoShape 9"/>
          <p:cNvSpPr>
            <a:spLocks noGrp="1"/>
          </p:cNvSpPr>
          <p:nvPr>
            <p:ph type="body" sz="quarter" idx="32" hasCustomPrompt="1"/>
          </p:nvPr>
        </p:nvSpPr>
        <p:spPr>
          <a:xfrm>
            <a:off x="2997200" y="495732"/>
            <a:ext cx="6197600" cy="533400"/>
          </a:xfrm>
          <a:prstGeom prst="rect">
            <a:avLst/>
          </a:prstGeom>
          <a:noFill/>
          <a:ln w="12700">
            <a:noFill/>
            <a:prstDash val="solid"/>
          </a:ln>
          <a:effectLst/>
        </p:spPr>
        <p:txBody>
          <a:bodyPr wrap="square" lIns="127000" tIns="127000" rIns="127000" bIns="127000" anchor="ctr">
            <a:noAutofit/>
          </a:bodyPr>
          <a:lstStyle>
            <a:lvl1pPr algn="ctr">
              <a:lnSpc>
                <a:spcPct val="113000"/>
              </a:lnSpc>
              <a:defRPr sz="1600" b="1" i="0" u="none" strike="noStrike">
                <a:solidFill>
                  <a:srgbClr val="FFFFFF">
                    <a:alpha val="100000"/>
                  </a:srgbClr>
                </a:solidFill>
              </a:defRPr>
            </a:lvl1pPr>
          </a:lstStyle>
          <a:p>
            <a:pPr indent="0" algn="ctr">
              <a:lnSpc>
                <a:spcPct val="113000"/>
              </a:lnSpc>
            </a:pPr>
            <a:r>
              <a:rPr lang="en-US" sz="1600" b="1" i="0" u="none" strike="noStrike">
                <a:solidFill>
                  <a:srgbClr val="FFFFFF"/>
                </a:solidFill>
              </a:rPr>
              <a:t>Your Title</a:t>
            </a:r>
          </a:p>
        </p:txBody>
      </p:sp>
      <p:sp>
        <p:nvSpPr>
          <p:cNvPr id="10" name="AutoShape 10"/>
          <p:cNvSpPr>
            <a:spLocks noGrp="1"/>
          </p:cNvSpPr>
          <p:nvPr>
            <p:ph type="body" sz="quarter" idx="33" hasCustomPrompt="1"/>
          </p:nvPr>
        </p:nvSpPr>
        <p:spPr>
          <a:xfrm>
            <a:off x="4537075" y="4490657"/>
            <a:ext cx="3136900" cy="558800"/>
          </a:xfrm>
          <a:prstGeom prst="rect">
            <a:avLst/>
          </a:prstGeom>
          <a:noFill/>
          <a:ln w="12700">
            <a:noFill/>
            <a:prstDash val="solid"/>
          </a:ln>
          <a:effectLst/>
        </p:spPr>
        <p:txBody>
          <a:bodyPr wrap="square" lIns="127000" tIns="127000" rIns="127000" bIns="127000" anchor="ctr">
            <a:noAutofit/>
          </a:bodyPr>
          <a:lstStyle>
            <a:lvl1pPr algn="l">
              <a:lnSpc>
                <a:spcPct val="113000"/>
              </a:lnSpc>
              <a:defRPr sz="1800" b="1" i="0" u="none" strike="noStrike">
                <a:solidFill>
                  <a:srgbClr val="FFFFFF">
                    <a:alpha val="100000"/>
                  </a:srgbClr>
                </a:solidFill>
              </a:defRPr>
            </a:lvl1pPr>
          </a:lstStyle>
          <a:p>
            <a:pPr indent="0" algn="l">
              <a:lnSpc>
                <a:spcPct val="113000"/>
              </a:lnSpc>
            </a:pPr>
            <a:r>
              <a:rPr lang="en-US" sz="1800" b="1" i="0" u="none" strike="noStrike">
                <a:solidFill>
                  <a:srgbClr val="FFFFFF"/>
                </a:solidFill>
              </a:rPr>
              <a:t>Your Title</a:t>
            </a:r>
          </a:p>
        </p:txBody>
      </p:sp>
      <p:sp>
        <p:nvSpPr>
          <p:cNvPr id="11" name="AutoShape 11"/>
          <p:cNvSpPr>
            <a:spLocks noGrp="1"/>
          </p:cNvSpPr>
          <p:nvPr>
            <p:ph type="body" sz="quarter" idx="34" hasCustomPrompt="1"/>
          </p:nvPr>
        </p:nvSpPr>
        <p:spPr>
          <a:xfrm>
            <a:off x="4537075" y="4909757"/>
            <a:ext cx="3136900" cy="7112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FFFFFF">
                    <a:alpha val="100000"/>
                  </a:srgbClr>
                </a:solidFill>
              </a:defRPr>
            </a:lvl1pPr>
          </a:lstStyle>
          <a:p>
            <a:pPr indent="0" algn="l">
              <a:lnSpc>
                <a:spcPct val="125000"/>
              </a:lnSpc>
            </a:pPr>
            <a:r>
              <a:rPr lang="en-US" sz="1200" b="0" i="0" u="none" strike="noStrike">
                <a:solidFill>
                  <a:srgbClr val="FFFFFF">
                    <a:alpha val="49804"/>
                  </a:srgbClr>
                </a:solidFill>
              </a:rPr>
              <a:t>Enter a brief description to provide context to your audience.</a:t>
            </a:r>
          </a:p>
        </p:txBody>
      </p:sp>
      <p:sp>
        <p:nvSpPr>
          <p:cNvPr id="12" name="AutoShape 12"/>
          <p:cNvSpPr>
            <a:spLocks noGrp="1"/>
          </p:cNvSpPr>
          <p:nvPr>
            <p:ph type="body" sz="quarter" idx="35" hasCustomPrompt="1"/>
          </p:nvPr>
        </p:nvSpPr>
        <p:spPr>
          <a:xfrm>
            <a:off x="8299450" y="4490657"/>
            <a:ext cx="3136900" cy="558800"/>
          </a:xfrm>
          <a:prstGeom prst="rect">
            <a:avLst/>
          </a:prstGeom>
          <a:noFill/>
          <a:ln w="12700">
            <a:noFill/>
            <a:prstDash val="solid"/>
          </a:ln>
          <a:effectLst/>
        </p:spPr>
        <p:txBody>
          <a:bodyPr wrap="square" lIns="127000" tIns="127000" rIns="127000" bIns="127000" anchor="ctr">
            <a:noAutofit/>
          </a:bodyPr>
          <a:lstStyle>
            <a:lvl1pPr algn="l">
              <a:lnSpc>
                <a:spcPct val="113000"/>
              </a:lnSpc>
              <a:defRPr sz="1800" b="1" i="0" u="none" strike="noStrike">
                <a:solidFill>
                  <a:srgbClr val="FFFFFF">
                    <a:alpha val="100000"/>
                  </a:srgbClr>
                </a:solidFill>
              </a:defRPr>
            </a:lvl1pPr>
          </a:lstStyle>
          <a:p>
            <a:pPr indent="0" algn="l">
              <a:lnSpc>
                <a:spcPct val="113000"/>
              </a:lnSpc>
            </a:pPr>
            <a:r>
              <a:rPr lang="en-US" sz="1800" b="1" i="0" u="none" strike="noStrike">
                <a:solidFill>
                  <a:srgbClr val="FFFFFF"/>
                </a:solidFill>
              </a:rPr>
              <a:t>Your Title</a:t>
            </a:r>
          </a:p>
        </p:txBody>
      </p:sp>
      <p:sp>
        <p:nvSpPr>
          <p:cNvPr id="13" name="AutoShape 13"/>
          <p:cNvSpPr>
            <a:spLocks noGrp="1"/>
          </p:cNvSpPr>
          <p:nvPr>
            <p:ph type="body" sz="quarter" idx="36" hasCustomPrompt="1"/>
          </p:nvPr>
        </p:nvSpPr>
        <p:spPr>
          <a:xfrm>
            <a:off x="8299450" y="4909757"/>
            <a:ext cx="3136900" cy="711200"/>
          </a:xfrm>
          <a:prstGeom prst="rect">
            <a:avLst/>
          </a:prstGeom>
          <a:noFill/>
          <a:ln w="12700">
            <a:noFill/>
            <a:prstDash val="solid"/>
          </a:ln>
          <a:effectLst/>
        </p:spPr>
        <p:txBody>
          <a:bodyPr wrap="square" lIns="127000" tIns="127000" rIns="127000" bIns="127000" anchor="ctr">
            <a:noAutofit/>
          </a:bodyPr>
          <a:lstStyle>
            <a:lvl1pPr algn="l">
              <a:lnSpc>
                <a:spcPct val="125000"/>
              </a:lnSpc>
              <a:defRPr sz="1200" b="0" i="0" u="none" strike="noStrike">
                <a:solidFill>
                  <a:srgbClr val="FFFFFF">
                    <a:alpha val="100000"/>
                  </a:srgbClr>
                </a:solidFill>
              </a:defRPr>
            </a:lvl1pPr>
          </a:lstStyle>
          <a:p>
            <a:pPr indent="0" algn="l">
              <a:lnSpc>
                <a:spcPct val="125000"/>
              </a:lnSpc>
            </a:pPr>
            <a:r>
              <a:rPr lang="en-US" sz="1200" b="0" i="0" u="none" strike="noStrike">
                <a:solidFill>
                  <a:srgbClr val="FFFFFF">
                    <a:alpha val="49804"/>
                  </a:srgbClr>
                </a:solidFill>
              </a:rPr>
              <a:t>Enter a brief description to provide context to your audience.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Layout 8">
    <p:bg>
      <p:bgPr>
        <a:solidFill>
          <a:srgbClr val="101319">
            <a:alpha val="100000"/>
          </a:srgbClr>
        </a:solidFill>
        <a:effectLst/>
      </p:bgPr>
    </p:bg>
    <p:spTree>
      <p:nvGrpSpPr>
        <p:cNvPr id="1" name=""/>
        <p:cNvGrpSpPr/>
        <p:nvPr/>
      </p:nvGrpSpPr>
      <p:grpSpPr>
        <a:xfrm>
          <a:off x="0" y="0"/>
          <a:ext cx="0" cy="0"/>
          <a:chOff x="0" y="0"/>
          <a:chExt cx="0" cy="0"/>
        </a:xfrm>
      </p:grpSpPr>
      <p:sp>
        <p:nvSpPr>
          <p:cNvPr id="2" name="AutoShape 2"/>
          <p:cNvSpPr/>
          <p:nvPr/>
        </p:nvSpPr>
        <p:spPr>
          <a:xfrm>
            <a:off x="381000" y="228600"/>
            <a:ext cx="787400" cy="520700"/>
          </a:xfrm>
          <a:prstGeom prst="rect">
            <a:avLst/>
          </a:prstGeom>
          <a:noFill/>
          <a:ln w="25400">
            <a:noFill/>
            <a:prstDash val="solid"/>
          </a:ln>
        </p:spPr>
        <p:txBody>
          <a:bodyPr wrap="square" lIns="127000" tIns="127000" rIns="127000" bIns="127000" rtlCol="0" anchor="ctr">
            <a:noAutofit/>
          </a:bodyPr>
          <a:lstStyle/>
          <a:p>
            <a:pPr indent="0" algn="l">
              <a:lnSpc>
                <a:spcPct val="100000"/>
              </a:lnSpc>
              <a:defRPr/>
            </a:pPr>
            <a:r>
              <a:rPr lang="en-US" sz="1400" b="1" i="0" u="none" strike="noStrike">
                <a:solidFill>
                  <a:srgbClr val="FFFFFF"/>
                </a:solidFill>
                <a:latin typeface="Microsoft Sans Serif" panose="020B0604020202020204"/>
                <a:ea typeface="Microsoft Sans Serif" panose="020B0604020202020204"/>
                <a:cs typeface="Microsoft Sans Serif" panose="020B0604020202020204"/>
                <a:sym typeface="Microsoft Sans Serif" panose="020B0604020202020204"/>
              </a:rPr>
              <a:t>LOGO</a:t>
            </a:r>
            <a:endParaRPr lang="en-US" sz="11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2025/5/20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Shape 5"/>
        <p:cNvGrpSpPr/>
        <p:nvPr/>
      </p:nvGrpSpPr>
      <p:grpSpPr>
        <a:xfrm>
          <a:off x="0" y="0"/>
          <a:ext cx="0" cy="0"/>
          <a:chOff x="0" y="0"/>
          <a:chExt cx="0" cy="0"/>
        </a:xfrm>
      </p:grpSpPr>
      <p:sp>
        <p:nvSpPr>
          <p:cNvPr id="2" name="AutoShape 1"/>
          <p:cNvSpPr/>
          <p:nvPr/>
        </p:nvSpPr>
        <p:spPr>
          <a:xfrm>
            <a:off x="381000" y="228600"/>
            <a:ext cx="787400" cy="520700"/>
          </a:xfrm>
          <a:prstGeom prst="rect">
            <a:avLst/>
          </a:prstGeom>
          <a:noFill/>
          <a:ln w="25400">
            <a:noFill/>
            <a:prstDash val="solid"/>
          </a:ln>
        </p:spPr>
        <p:txBody>
          <a:bodyPr wrap="square" lIns="127000" tIns="127000" rIns="127000" bIns="127000" rtlCol="0" anchor="ctr">
            <a:noAutofit/>
          </a:bodyPr>
          <a:lstStyle/>
          <a:p>
            <a:pPr indent="0" algn="l">
              <a:lnSpc>
                <a:spcPct val="100000"/>
              </a:lnSpc>
              <a:defRPr/>
            </a:pPr>
            <a:r>
              <a:rPr lang="en-US" sz="1400" b="1" i="0" u="none" strike="noStrike">
                <a:solidFill>
                  <a:srgbClr val="1F2329"/>
                </a:solidFill>
                <a:latin typeface="Microsoft Sans Serif" panose="020B0604020202020204"/>
                <a:ea typeface="Microsoft Sans Serif" panose="020B0604020202020204"/>
                <a:cs typeface="Microsoft Sans Serif" panose="020B0604020202020204"/>
                <a:sym typeface="Microsoft Sans Serif" panose="020B0604020202020204"/>
              </a:rPr>
              <a:t>LOGO</a:t>
            </a:r>
            <a:endParaRPr lang="en-US" sz="110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image" Target="../media/image20.png"/><Relationship Id="rId21" Type="http://schemas.openxmlformats.org/officeDocument/2006/relationships/tags" Target="../tags/tag25.xml"/><Relationship Id="rId34" Type="http://schemas.openxmlformats.org/officeDocument/2006/relationships/diagramData" Target="../diagrams/data3.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notesSlide" Target="../notesSlides/notesSlide12.xml"/><Relationship Id="rId33" Type="http://schemas.openxmlformats.org/officeDocument/2006/relationships/image" Target="../media/image27.svg"/><Relationship Id="rId38" Type="http://schemas.microsoft.com/office/2007/relationships/diagramDrawing" Target="../diagrams/drawing3.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image" Target="../media/image23.sv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slideLayout" Target="../slideLayouts/slideLayout9.xml"/><Relationship Id="rId32" Type="http://schemas.openxmlformats.org/officeDocument/2006/relationships/image" Target="../media/image26.png"/><Relationship Id="rId37" Type="http://schemas.openxmlformats.org/officeDocument/2006/relationships/diagramColors" Target="../diagrams/colors3.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image" Target="../media/image22.png"/><Relationship Id="rId36" Type="http://schemas.openxmlformats.org/officeDocument/2006/relationships/diagramQuickStyle" Target="../diagrams/quickStyle3.xml"/><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image" Target="../media/image25.sv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image" Target="../media/image21.svg"/><Relationship Id="rId30" Type="http://schemas.openxmlformats.org/officeDocument/2006/relationships/image" Target="../media/image24.png"/><Relationship Id="rId35" Type="http://schemas.openxmlformats.org/officeDocument/2006/relationships/diagramLayout" Target="../diagrams/layout3.xml"/><Relationship Id="rId8" Type="http://schemas.openxmlformats.org/officeDocument/2006/relationships/tags" Target="../tags/tag12.xml"/><Relationship Id="rId3" Type="http://schemas.openxmlformats.org/officeDocument/2006/relationships/tags" Target="../tags/tag7.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3.xml"/><Relationship Id="rId7" Type="http://schemas.openxmlformats.org/officeDocument/2006/relationships/diagramColors" Target="../diagrams/colors4.xml"/><Relationship Id="rId12"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28.xml"/><Relationship Id="rId6" Type="http://schemas.openxmlformats.org/officeDocument/2006/relationships/diagramQuickStyle" Target="../diagrams/quickStyle4.xml"/><Relationship Id="rId11" Type="http://schemas.openxmlformats.org/officeDocument/2006/relationships/image" Target="../media/image30.png"/><Relationship Id="rId5" Type="http://schemas.openxmlformats.org/officeDocument/2006/relationships/diagramLayout" Target="../diagrams/layout4.xml"/><Relationship Id="rId10" Type="http://schemas.openxmlformats.org/officeDocument/2006/relationships/image" Target="../media/image29.png"/><Relationship Id="rId4" Type="http://schemas.openxmlformats.org/officeDocument/2006/relationships/diagramData" Target="../diagrams/data4.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notesSlide" Target="../notesSlides/notesSlide14.xml"/><Relationship Id="rId7" Type="http://schemas.openxmlformats.org/officeDocument/2006/relationships/diagramQuickStyle" Target="../diagrams/quickStyle5.xml"/><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33.png"/><Relationship Id="rId4" Type="http://schemas.openxmlformats.org/officeDocument/2006/relationships/image" Target="../media/image32.png"/><Relationship Id="rId9" Type="http://schemas.microsoft.com/office/2007/relationships/diagramDrawing" Target="../diagrams/drawing5.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5.xml"/><Relationship Id="rId7" Type="http://schemas.openxmlformats.org/officeDocument/2006/relationships/diagramColors" Target="../diagrams/colors6.xml"/><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35.png"/><Relationship Id="rId4" Type="http://schemas.openxmlformats.org/officeDocument/2006/relationships/diagramData" Target="../diagrams/data6.xml"/><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6.xml"/><Relationship Id="rId7" Type="http://schemas.openxmlformats.org/officeDocument/2006/relationships/diagramColors" Target="../diagrams/colors7.xm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37.png"/><Relationship Id="rId4" Type="http://schemas.openxmlformats.org/officeDocument/2006/relationships/diagramData" Target="../diagrams/data7.xml"/><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17.xml"/><Relationship Id="rId7" Type="http://schemas.openxmlformats.org/officeDocument/2006/relationships/diagramColors" Target="../diagrams/colors8.xml"/><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39.png"/><Relationship Id="rId4" Type="http://schemas.openxmlformats.org/officeDocument/2006/relationships/diagramData" Target="../diagrams/data8.xml"/><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8.xml"/><Relationship Id="rId7" Type="http://schemas.openxmlformats.org/officeDocument/2006/relationships/diagramColors" Target="../diagrams/colors9.xml"/><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41.png"/><Relationship Id="rId4" Type="http://schemas.openxmlformats.org/officeDocument/2006/relationships/diagramData" Target="../diagrams/data9.xml"/><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9.xml"/><Relationship Id="rId7" Type="http://schemas.openxmlformats.org/officeDocument/2006/relationships/diagramColors" Target="../diagrams/colors10.xml"/><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43.png"/><Relationship Id="rId4" Type="http://schemas.openxmlformats.org/officeDocument/2006/relationships/diagramData" Target="../diagrams/data10.xml"/><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20.xml"/><Relationship Id="rId7" Type="http://schemas.openxmlformats.org/officeDocument/2006/relationships/diagramColors" Target="../diagrams/colors11.xml"/><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diagramQuickStyle" Target="../diagrams/quickStyle11.xml"/><Relationship Id="rId5" Type="http://schemas.openxmlformats.org/officeDocument/2006/relationships/diagramLayout" Target="../diagrams/layout11.xml"/><Relationship Id="rId10" Type="http://schemas.openxmlformats.org/officeDocument/2006/relationships/image" Target="../media/image45.png"/><Relationship Id="rId4" Type="http://schemas.openxmlformats.org/officeDocument/2006/relationships/diagramData" Target="../diagrams/data11.xml"/><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21.xml"/><Relationship Id="rId7" Type="http://schemas.openxmlformats.org/officeDocument/2006/relationships/diagramColors" Target="../diagrams/colors12.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47.png"/><Relationship Id="rId4" Type="http://schemas.openxmlformats.org/officeDocument/2006/relationships/diagramData" Target="../diagrams/data12.xml"/><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22.xml"/><Relationship Id="rId7" Type="http://schemas.openxmlformats.org/officeDocument/2006/relationships/diagramColors" Target="../diagrams/colors13.xml"/><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image" Target="../media/image53.png"/><Relationship Id="rId3" Type="http://schemas.openxmlformats.org/officeDocument/2006/relationships/notesSlide" Target="../notesSlides/notesSlide23.xml"/><Relationship Id="rId7" Type="http://schemas.openxmlformats.org/officeDocument/2006/relationships/diagramColors" Target="../diagrams/colors14.xml"/><Relationship Id="rId12" Type="http://schemas.openxmlformats.org/officeDocument/2006/relationships/image" Target="../media/image52.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diagramQuickStyle" Target="../diagrams/quickStyle14.xml"/><Relationship Id="rId11" Type="http://schemas.openxmlformats.org/officeDocument/2006/relationships/image" Target="../media/image51.png"/><Relationship Id="rId5" Type="http://schemas.openxmlformats.org/officeDocument/2006/relationships/diagramLayout" Target="../diagrams/layout14.xml"/><Relationship Id="rId10" Type="http://schemas.openxmlformats.org/officeDocument/2006/relationships/image" Target="../media/image50.png"/><Relationship Id="rId4" Type="http://schemas.openxmlformats.org/officeDocument/2006/relationships/diagramData" Target="../diagrams/data14.xml"/><Relationship Id="rId9" Type="http://schemas.openxmlformats.org/officeDocument/2006/relationships/image" Target="../media/image49.png"/><Relationship Id="rId1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24.xml"/><Relationship Id="rId7" Type="http://schemas.openxmlformats.org/officeDocument/2006/relationships/diagramColors" Target="../diagrams/colors15.xml"/><Relationship Id="rId12"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diagramQuickStyle" Target="../diagrams/quickStyle15.xml"/><Relationship Id="rId11" Type="http://schemas.openxmlformats.org/officeDocument/2006/relationships/image" Target="../media/image57.png"/><Relationship Id="rId5" Type="http://schemas.openxmlformats.org/officeDocument/2006/relationships/diagramLayout" Target="../diagrams/layout15.xml"/><Relationship Id="rId10" Type="http://schemas.openxmlformats.org/officeDocument/2006/relationships/image" Target="../media/image56.png"/><Relationship Id="rId4" Type="http://schemas.openxmlformats.org/officeDocument/2006/relationships/diagramData" Target="../diagrams/data15.xml"/><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25.xml"/><Relationship Id="rId7" Type="http://schemas.openxmlformats.org/officeDocument/2006/relationships/diagramColors" Target="../diagrams/colors16.xml"/><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6.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63.png"/><Relationship Id="rId3" Type="http://schemas.openxmlformats.org/officeDocument/2006/relationships/notesSlide" Target="../notesSlides/notesSlide26.xml"/><Relationship Id="rId7" Type="http://schemas.openxmlformats.org/officeDocument/2006/relationships/diagramColors" Target="../diagrams/colors17.xml"/><Relationship Id="rId12"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diagramQuickStyle" Target="../diagrams/quickStyle17.xml"/><Relationship Id="rId11" Type="http://schemas.openxmlformats.org/officeDocument/2006/relationships/image" Target="../media/image61.png"/><Relationship Id="rId5" Type="http://schemas.openxmlformats.org/officeDocument/2006/relationships/diagramLayout" Target="../diagrams/layout17.xml"/><Relationship Id="rId10" Type="http://schemas.openxmlformats.org/officeDocument/2006/relationships/image" Target="../media/image60.png"/><Relationship Id="rId4" Type="http://schemas.openxmlformats.org/officeDocument/2006/relationships/diagramData" Target="../diagrams/data17.xml"/><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7.xml"/><Relationship Id="rId7" Type="http://schemas.openxmlformats.org/officeDocument/2006/relationships/diagramColors" Target="../diagrams/colors18.xml"/><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diagramQuickStyle" Target="../diagrams/quickStyle18.xml"/><Relationship Id="rId5" Type="http://schemas.openxmlformats.org/officeDocument/2006/relationships/diagramLayout" Target="../diagrams/layout18.xml"/><Relationship Id="rId10" Type="http://schemas.openxmlformats.org/officeDocument/2006/relationships/image" Target="../media/image65.png"/><Relationship Id="rId4" Type="http://schemas.openxmlformats.org/officeDocument/2006/relationships/diagramData" Target="../diagrams/data18.xml"/><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90091" y="255961"/>
            <a:ext cx="1190562" cy="476648"/>
          </a:xfrm>
          <a:prstGeom prst="rect">
            <a:avLst/>
          </a:prstGeom>
          <a:solidFill>
            <a:srgbClr val="101319"/>
          </a:solidFill>
          <a:ln>
            <a:solidFill>
              <a:srgbClr val="10131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 name="AutoShape 2"/>
          <p:cNvSpPr/>
          <p:nvPr/>
        </p:nvSpPr>
        <p:spPr>
          <a:xfrm>
            <a:off x="2075484" y="2084314"/>
            <a:ext cx="8628503" cy="1397000"/>
          </a:xfrm>
          <a:prstGeom prst="rect">
            <a:avLst/>
          </a:prstGeom>
          <a:noFill/>
          <a:ln w="12700">
            <a:noFill/>
            <a:prstDash val="solid"/>
          </a:ln>
        </p:spPr>
        <p:txBody>
          <a:bodyPr wrap="square" lIns="127000" tIns="127000" rIns="127000" bIns="127000" rtlCol="0" anchor="ctr">
            <a:noAutofit/>
          </a:bodyPr>
          <a:lstStyle/>
          <a:p>
            <a:pPr marL="0" marR="0" lvl="0" indent="0" algn="ctr" defTabSz="914400" rtl="0" eaLnBrk="1" fontAlgn="auto" latinLnBrk="0" hangingPunct="1">
              <a:lnSpc>
                <a:spcPct val="117000"/>
              </a:lnSpc>
              <a:spcBef>
                <a:spcPts val="0"/>
              </a:spcBef>
              <a:spcAft>
                <a:spcPts val="0"/>
              </a:spcAft>
              <a:buClr>
                <a:srgbClr val="000000"/>
              </a:buClr>
              <a:buSzTx/>
              <a:buFont typeface="Arial" panose="020B0604020202020204"/>
              <a:buNone/>
              <a:defRPr/>
            </a:pPr>
            <a:r>
              <a:rPr kumimoji="0" lang="zh-CN" altLang="en-US" sz="6400" b="1"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rPr>
              <a:t>杭州</a:t>
            </a:r>
            <a:r>
              <a:rPr kumimoji="0" lang="zh-CN" altLang="en-US" sz="6400" b="1"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rPr>
              <a:t>房市解码</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3" name="AutoShape 3"/>
          <p:cNvSpPr/>
          <p:nvPr/>
        </p:nvSpPr>
        <p:spPr>
          <a:xfrm>
            <a:off x="2825750" y="5135661"/>
            <a:ext cx="5867400" cy="604464"/>
          </a:xfrm>
          <a:prstGeom prst="rect">
            <a:avLst/>
          </a:prstGeom>
          <a:noFill/>
          <a:ln w="12700">
            <a:noFill/>
            <a:prstDash val="solid"/>
          </a:ln>
        </p:spPr>
        <p:txBody>
          <a:bodyPr wrap="square" lIns="127000" tIns="127000" rIns="127000" bIns="127000" rtlCol="0" anchor="ctr">
            <a:noAutofit/>
          </a:bodyPr>
          <a:lstStyle/>
          <a:p>
            <a:pPr marL="0" marR="0" lvl="0" indent="0" algn="ctr" defTabSz="914400" rtl="0" eaLnBrk="1" fontAlgn="auto" latinLnBrk="0" hangingPunct="1">
              <a:lnSpc>
                <a:spcPct val="125000"/>
              </a:lnSpc>
              <a:spcBef>
                <a:spcPts val="0"/>
              </a:spcBef>
              <a:spcAft>
                <a:spcPts val="0"/>
              </a:spcAft>
              <a:buClr>
                <a:srgbClr val="000000"/>
              </a:buClr>
              <a:buSzTx/>
              <a:buFont typeface="Arial" panose="020B0604020202020204"/>
              <a:buNone/>
              <a:defRPr/>
            </a:pP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cxnSp>
        <p:nvCxnSpPr>
          <p:cNvPr id="4" name="Connector 4"/>
          <p:cNvCxnSpPr/>
          <p:nvPr/>
        </p:nvCxnSpPr>
        <p:spPr>
          <a:xfrm rot="10800000" flipV="1">
            <a:off x="6983424" y="615838"/>
            <a:ext cx="690523" cy="1365558"/>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nvGrpSpPr>
          <p:cNvPr id="5" name="Group 5"/>
          <p:cNvGrpSpPr/>
          <p:nvPr/>
        </p:nvGrpSpPr>
        <p:grpSpPr>
          <a:xfrm>
            <a:off x="9885622" y="1566795"/>
            <a:ext cx="2306378" cy="4026191"/>
            <a:chOff x="9885622" y="1566795"/>
            <a:chExt cx="2306378" cy="4026191"/>
          </a:xfrm>
        </p:grpSpPr>
        <p:cxnSp>
          <p:nvCxnSpPr>
            <p:cNvPr id="6" name="Connector 6"/>
            <p:cNvCxnSpPr/>
            <p:nvPr/>
          </p:nvCxnSpPr>
          <p:spPr>
            <a:xfrm rot="10800000" flipV="1">
              <a:off x="9885622" y="3974611"/>
              <a:ext cx="818365" cy="1618375"/>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cxnSp>
          <p:nvCxnSpPr>
            <p:cNvPr id="7" name="Connector 7"/>
            <p:cNvCxnSpPr/>
            <p:nvPr/>
          </p:nvCxnSpPr>
          <p:spPr>
            <a:xfrm rot="10800000" flipV="1">
              <a:off x="10434197" y="1566795"/>
              <a:ext cx="1757803" cy="3476182"/>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grpSp>
        <p:nvGrpSpPr>
          <p:cNvPr id="8" name="Group 8"/>
          <p:cNvGrpSpPr/>
          <p:nvPr/>
        </p:nvGrpSpPr>
        <p:grpSpPr>
          <a:xfrm>
            <a:off x="0" y="1902287"/>
            <a:ext cx="1937668" cy="3831876"/>
            <a:chOff x="0" y="1902287"/>
            <a:chExt cx="1937668" cy="3831876"/>
          </a:xfrm>
        </p:grpSpPr>
        <p:cxnSp>
          <p:nvCxnSpPr>
            <p:cNvPr id="9" name="Connector 9"/>
            <p:cNvCxnSpPr/>
            <p:nvPr/>
          </p:nvCxnSpPr>
          <p:spPr>
            <a:xfrm rot="10800000" flipV="1">
              <a:off x="0" y="1902287"/>
              <a:ext cx="1937668" cy="3831876"/>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cxnSp>
          <p:nvCxnSpPr>
            <p:cNvPr id="10" name="Connector 10"/>
            <p:cNvCxnSpPr/>
            <p:nvPr/>
          </p:nvCxnSpPr>
          <p:spPr>
            <a:xfrm rot="10800000" flipV="1">
              <a:off x="0" y="3764995"/>
              <a:ext cx="851373" cy="1683650"/>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grpSp>
        <p:nvGrpSpPr>
          <p:cNvPr id="11" name="Group 11"/>
          <p:cNvGrpSpPr/>
          <p:nvPr/>
        </p:nvGrpSpPr>
        <p:grpSpPr>
          <a:xfrm>
            <a:off x="4753066" y="1481268"/>
            <a:ext cx="2107316" cy="751862"/>
            <a:chOff x="4986164" y="1535432"/>
            <a:chExt cx="2107316" cy="751862"/>
          </a:xfrm>
        </p:grpSpPr>
        <p:sp>
          <p:nvSpPr>
            <p:cNvPr id="12" name="AutoShape 12"/>
            <p:cNvSpPr/>
            <p:nvPr/>
          </p:nvSpPr>
          <p:spPr>
            <a:xfrm rot="10800000">
              <a:off x="5295535" y="1565408"/>
              <a:ext cx="1797945" cy="691910"/>
            </a:xfrm>
            <a:prstGeom prst="parallelogram">
              <a:avLst/>
            </a:prstGeom>
            <a:solidFill>
              <a:srgbClr val="0E5EFD">
                <a:alpha val="100000"/>
              </a:srgbClr>
            </a:solidFill>
            <a:ln w="508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3" name="AutoShape 13"/>
            <p:cNvSpPr/>
            <p:nvPr/>
          </p:nvSpPr>
          <p:spPr>
            <a:xfrm rot="10800000">
              <a:off x="4986164" y="1535432"/>
              <a:ext cx="1953732" cy="751862"/>
            </a:xfrm>
            <a:prstGeom prst="parallelogram">
              <a:avLst/>
            </a:prstGeom>
            <a:solidFill>
              <a:srgbClr val="101319">
                <a:alpha val="100000"/>
              </a:srgbClr>
            </a:solidFill>
            <a:ln w="508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14" name="Group 14"/>
          <p:cNvGrpSpPr/>
          <p:nvPr/>
        </p:nvGrpSpPr>
        <p:grpSpPr>
          <a:xfrm>
            <a:off x="3699407" y="4291115"/>
            <a:ext cx="2107317" cy="751862"/>
            <a:chOff x="3699408" y="4289649"/>
            <a:chExt cx="2107317" cy="751862"/>
          </a:xfrm>
        </p:grpSpPr>
        <p:sp>
          <p:nvSpPr>
            <p:cNvPr id="15" name="AutoShape 15"/>
            <p:cNvSpPr/>
            <p:nvPr/>
          </p:nvSpPr>
          <p:spPr>
            <a:xfrm rot="10800000">
              <a:off x="4008780" y="4319625"/>
              <a:ext cx="1797945" cy="691910"/>
            </a:xfrm>
            <a:prstGeom prst="parallelogram">
              <a:avLst/>
            </a:prstGeom>
            <a:solidFill>
              <a:srgbClr val="0E5EFD">
                <a:alpha val="100000"/>
              </a:srgbClr>
            </a:solidFill>
            <a:ln w="508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 name="AutoShape 16"/>
            <p:cNvSpPr/>
            <p:nvPr/>
          </p:nvSpPr>
          <p:spPr>
            <a:xfrm rot="10800000">
              <a:off x="3699408" y="4289649"/>
              <a:ext cx="1953732" cy="751862"/>
            </a:xfrm>
            <a:prstGeom prst="parallelogram">
              <a:avLst/>
            </a:prstGeom>
            <a:solidFill>
              <a:srgbClr val="101319">
                <a:alpha val="100000"/>
              </a:srgbClr>
            </a:solidFill>
            <a:ln w="508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cxnSp>
        <p:nvCxnSpPr>
          <p:cNvPr id="17" name="Connector 17"/>
          <p:cNvCxnSpPr/>
          <p:nvPr/>
        </p:nvCxnSpPr>
        <p:spPr>
          <a:xfrm rot="10800000" flipV="1">
            <a:off x="4172649" y="4562365"/>
            <a:ext cx="1160835" cy="2295635"/>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sp>
        <p:nvSpPr>
          <p:cNvPr id="19" name="文本框 18"/>
          <p:cNvSpPr txBox="1"/>
          <p:nvPr/>
        </p:nvSpPr>
        <p:spPr>
          <a:xfrm>
            <a:off x="4791166" y="3471812"/>
            <a:ext cx="6447363" cy="548355"/>
          </a:xfrm>
          <a:prstGeom prst="rect">
            <a:avLst/>
          </a:prstGeom>
          <a:noFill/>
        </p:spPr>
        <p:txBody>
          <a:bodyPr wrap="square">
            <a:spAutoFit/>
          </a:bodyPr>
          <a:lstStyle/>
          <a:p>
            <a:pPr marL="0" marR="0" lvl="0" indent="0" algn="ctr" defTabSz="914400" rtl="0" eaLnBrk="1" fontAlgn="auto" latinLnBrk="0" hangingPunct="1">
              <a:lnSpc>
                <a:spcPct val="117000"/>
              </a:lnSpc>
              <a:spcBef>
                <a:spcPts val="0"/>
              </a:spcBef>
              <a:spcAft>
                <a:spcPts val="0"/>
              </a:spcAft>
              <a:buClr>
                <a:srgbClr val="000000"/>
              </a:buClr>
              <a:buSzTx/>
              <a:buFont typeface="Arial" panose="020B0604020202020204"/>
              <a:buNone/>
              <a:defRPr/>
            </a:pPr>
            <a:r>
              <a:rPr kumimoji="0" lang="zh-CN" altLang="en-US" sz="2800" b="1" i="0" u="none" strike="noStrike" kern="0" cap="none" spc="0" normalizeH="0" baseline="0" noProof="0" dirty="0">
                <a:ln>
                  <a:noFill/>
                </a:ln>
                <a:solidFill>
                  <a:srgbClr val="FFFFFF"/>
                </a:solidFill>
                <a:effectLst/>
                <a:uLnTx/>
                <a:uFillTx/>
                <a:latin typeface="Arial" panose="020B0604020202020204"/>
                <a:ea typeface="宋体" panose="02010600030101010101" pitchFamily="2" charset="-122"/>
                <a:cs typeface="Arial" panose="020B0604020202020204"/>
                <a:sym typeface="Arial" panose="020B0604020202020204"/>
              </a:rPr>
              <a:t>基于爬虫技术和机器学习的房价预测</a:t>
            </a:r>
          </a:p>
        </p:txBody>
      </p:sp>
      <p:sp>
        <p:nvSpPr>
          <p:cNvPr id="18" name="文本框 17"/>
          <p:cNvSpPr txBox="1"/>
          <p:nvPr/>
        </p:nvSpPr>
        <p:spPr>
          <a:xfrm>
            <a:off x="2872319" y="5229883"/>
            <a:ext cx="6447363" cy="418063"/>
          </a:xfrm>
          <a:prstGeom prst="rect">
            <a:avLst/>
          </a:prstGeom>
          <a:noFill/>
        </p:spPr>
        <p:txBody>
          <a:bodyPr wrap="square">
            <a:spAutoFit/>
          </a:bodyPr>
          <a:lstStyle/>
          <a:p>
            <a:pPr marL="0" marR="0" lvl="0" indent="0" algn="ctr" defTabSz="914400" rtl="0" eaLnBrk="1" fontAlgn="auto" latinLnBrk="0" hangingPunct="1">
              <a:lnSpc>
                <a:spcPct val="117000"/>
              </a:lnSpc>
              <a:spcBef>
                <a:spcPts val="0"/>
              </a:spcBef>
              <a:spcAft>
                <a:spcPts val="0"/>
              </a:spcAft>
              <a:buClr>
                <a:srgbClr val="000000"/>
              </a:buClr>
              <a:buSzTx/>
              <a:buFont typeface="Arial" panose="020B0604020202020204"/>
              <a:buNone/>
              <a:defRPr/>
            </a:pPr>
            <a:r>
              <a:rPr kumimoji="0" lang="zh-CN" altLang="en-US" sz="2000" b="1" i="0" u="none" strike="noStrike" kern="0" cap="none" spc="0" normalizeH="0" baseline="0" noProof="0" dirty="0">
                <a:ln>
                  <a:noFill/>
                </a:ln>
                <a:solidFill>
                  <a:srgbClr val="FFFFFF"/>
                </a:solidFill>
                <a:effectLst/>
                <a:uLnTx/>
                <a:uFillTx/>
                <a:latin typeface="Arial" panose="020B0604020202020204"/>
                <a:ea typeface="宋体" panose="02010600030101010101" pitchFamily="2" charset="-122"/>
                <a:cs typeface="Arial" panose="020B0604020202020204"/>
                <a:sym typeface="Arial" panose="020B0604020202020204"/>
              </a:rPr>
              <a:t>小组成员：张晶雯、沈佳、李润秋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 name="图示 10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8" name="AutoShape 13"/>
          <p:cNvSpPr/>
          <p:nvPr/>
        </p:nvSpPr>
        <p:spPr>
          <a:xfrm>
            <a:off x="645689" y="781705"/>
            <a:ext cx="294688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网络爬虫模块</a:t>
            </a:r>
            <a:endParaRPr kumimoji="0" lang="en-US" altLang="zh-CN" sz="2400" b="0"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endParaRPr>
          </a:p>
        </p:txBody>
      </p:sp>
      <p:pic>
        <p:nvPicPr>
          <p:cNvPr id="2" name="图片 1"/>
          <p:cNvPicPr>
            <a:picLocks noChangeAspect="1"/>
          </p:cNvPicPr>
          <p:nvPr/>
        </p:nvPicPr>
        <p:blipFill>
          <a:blip r:embed="rId8"/>
          <a:stretch>
            <a:fillRect/>
          </a:stretch>
        </p:blipFill>
        <p:spPr>
          <a:xfrm>
            <a:off x="6008046" y="654601"/>
            <a:ext cx="3931874" cy="3669749"/>
          </a:xfrm>
          <a:prstGeom prst="rect">
            <a:avLst/>
          </a:prstGeom>
        </p:spPr>
      </p:pic>
      <p:sp>
        <p:nvSpPr>
          <p:cNvPr id="3" name="标题 1"/>
          <p:cNvSpPr txBox="1"/>
          <p:nvPr/>
        </p:nvSpPr>
        <p:spPr>
          <a:xfrm>
            <a:off x="1010134" y="1746668"/>
            <a:ext cx="4610861" cy="443188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4" name="标题 1"/>
          <p:cNvSpPr txBox="1"/>
          <p:nvPr/>
        </p:nvSpPr>
        <p:spPr>
          <a:xfrm>
            <a:off x="1345895" y="2014817"/>
            <a:ext cx="1733856"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rgbClr val="5FB6F1">
                  <a:alpha val="50000"/>
                </a:srgb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1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5" name="标题 1"/>
          <p:cNvSpPr txBox="1"/>
          <p:nvPr/>
        </p:nvSpPr>
        <p:spPr>
          <a:xfrm>
            <a:off x="1307108" y="1769274"/>
            <a:ext cx="608484" cy="557930"/>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2400" b="0" i="0" u="none" strike="noStrike" kern="1200" cap="none" spc="0" normalizeH="0" baseline="0" noProof="0" dirty="0">
                <a:ln w="12700">
                  <a:noFill/>
                </a:ln>
                <a:solidFill>
                  <a:srgbClr val="5FB6F1">
                    <a:alpha val="100000"/>
                  </a:srgbClr>
                </a:solidFill>
                <a:effectLst/>
                <a:uLnTx/>
                <a:uFillTx/>
                <a:latin typeface="Arial" panose="020B0604020202020204"/>
                <a:ea typeface="Source Han Sans CN Bold"/>
                <a:cs typeface="Arial" panose="020B0604020202020204"/>
                <a:sym typeface="Arial" panose="020B0604020202020204"/>
              </a:rPr>
              <a:t>01</a:t>
            </a:r>
            <a:endParaRPr kumimoji="1" lang="zh-CN" altLang="en-US" sz="1800" b="0" i="0" u="none" strike="noStrike" kern="1200" cap="none" spc="0" normalizeH="0" baseline="0" noProof="0" dirty="0">
              <a:ln>
                <a:noFill/>
              </a:ln>
              <a:solidFill>
                <a:srgbClr val="000000"/>
              </a:solidFill>
              <a:effectLst/>
              <a:uLnTx/>
              <a:uFillTx/>
              <a:latin typeface="Arial" panose="020B0604020202020204"/>
              <a:ea typeface="等线" panose="02010600030101010101" charset="-122"/>
              <a:cs typeface="Arial" panose="020B0604020202020204"/>
              <a:sym typeface="Arial" panose="020B0604020202020204"/>
            </a:endParaRPr>
          </a:p>
        </p:txBody>
      </p:sp>
      <p:sp>
        <p:nvSpPr>
          <p:cNvPr id="6" name="AutoShape 35"/>
          <p:cNvSpPr/>
          <p:nvPr/>
        </p:nvSpPr>
        <p:spPr>
          <a:xfrm>
            <a:off x="1571415" y="2364166"/>
            <a:ext cx="3852922" cy="3452434"/>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按城区爬取房源数据，先在二手房页面爬取每个房源详情页的</a:t>
            </a:r>
            <a:r>
              <a:rPr kumimoji="0" lang="en-US" altLang="zh-CN" sz="1200" b="0" i="0" u="none" strike="noStrike" kern="0" cap="none" spc="0" normalizeH="0" baseline="0" noProof="0" dirty="0" err="1">
                <a:ln>
                  <a:noFill/>
                </a:ln>
                <a:solidFill>
                  <a:srgbClr val="000000"/>
                </a:solidFill>
                <a:effectLst/>
                <a:uLnTx/>
                <a:uFillTx/>
                <a:latin typeface="Arial" panose="020B0604020202020204"/>
                <a:cs typeface="Arial" panose="020B0604020202020204"/>
                <a:sym typeface="Arial" panose="020B0604020202020204"/>
              </a:rPr>
              <a:t>url</a:t>
            </a:r>
            <a:r>
              <a:rPr kumimoji="0" lang="zh-CN" altLang="en-US" sz="12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，然后进入每个房源的详情页获取详细信息。</a:t>
            </a: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我们需要采集详情页的房源数据，包括基本信息、房屋属性和交易属性三大类。各类信息包括的数据项如下：</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基本信息</a:t>
            </a:r>
            <a:r>
              <a:rPr kumimoji="0" lang="zh-CN" altLang="en-US" sz="12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：小区名称、所在区域、所在位置、交通情况、总价、单价。</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房屋属性</a:t>
            </a:r>
            <a:r>
              <a:rPr kumimoji="0" lang="zh-CN" altLang="en-US" sz="12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：房屋户型、所在楼层、建筑面积、户型结构、套内面积、建筑类型、房屋朝向、建筑结构、装修情况、梯户比例、配备电梯、楼层高度。</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交易属性</a:t>
            </a:r>
            <a:r>
              <a:rPr kumimoji="0" lang="zh-CN" altLang="en-US" sz="12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：挂牌时间、交易权属、上次交易、房屋用途、房屋年限、产权所属、抵押信息、房本备件。</a:t>
            </a:r>
          </a:p>
        </p:txBody>
      </p:sp>
      <p:sp>
        <p:nvSpPr>
          <p:cNvPr id="7" name="AutoShape 36"/>
          <p:cNvSpPr/>
          <p:nvPr/>
        </p:nvSpPr>
        <p:spPr>
          <a:xfrm>
            <a:off x="1571414" y="1862438"/>
            <a:ext cx="340159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目标数据</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8" name="Drawing 2"/>
          <p:cNvPicPr/>
          <p:nvPr/>
        </p:nvPicPr>
        <p:blipFill>
          <a:blip r:embed="rId9"/>
          <a:stretch>
            <a:fillRect/>
          </a:stretch>
        </p:blipFill>
        <p:spPr>
          <a:xfrm>
            <a:off x="7869844" y="2861576"/>
            <a:ext cx="3940960" cy="36697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 name="图示 10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txBox="1"/>
          <p:nvPr/>
        </p:nvSpPr>
        <p:spPr>
          <a:xfrm>
            <a:off x="808365" y="896465"/>
            <a:ext cx="4896015" cy="5319876"/>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10" name="标题 1"/>
          <p:cNvSpPr txBox="1"/>
          <p:nvPr/>
        </p:nvSpPr>
        <p:spPr>
          <a:xfrm>
            <a:off x="780834" y="1141202"/>
            <a:ext cx="3073437"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1">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2" name="标题 1"/>
          <p:cNvSpPr txBox="1"/>
          <p:nvPr/>
        </p:nvSpPr>
        <p:spPr>
          <a:xfrm>
            <a:off x="1075403" y="895659"/>
            <a:ext cx="2853090" cy="557930"/>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1" lang="en-US" altLang="zh-CN" sz="2400" b="0" i="0" u="none" strike="noStrike" kern="0" cap="none" spc="0" normalizeH="0" baseline="0" noProof="0" dirty="0">
                <a:ln w="12700">
                  <a:noFill/>
                </a:ln>
                <a:solidFill>
                  <a:srgbClr val="173D89">
                    <a:alpha val="100000"/>
                  </a:srgbClr>
                </a:solidFill>
                <a:effectLst/>
                <a:uLnTx/>
                <a:uFillTx/>
                <a:latin typeface="Arial" panose="020B0604020202020204"/>
                <a:ea typeface="Source Han Sans CN Bold"/>
                <a:cs typeface="Arial" panose="020B0604020202020204"/>
                <a:sym typeface="Arial" panose="020B0604020202020204"/>
              </a:rPr>
              <a:t>02 </a:t>
            </a: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4" name="AutoShape 36"/>
          <p:cNvSpPr/>
          <p:nvPr/>
        </p:nvSpPr>
        <p:spPr>
          <a:xfrm>
            <a:off x="1369972" y="996327"/>
            <a:ext cx="433440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关键代码</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29" name="图片 28"/>
          <p:cNvPicPr>
            <a:picLocks noChangeAspect="1"/>
          </p:cNvPicPr>
          <p:nvPr/>
        </p:nvPicPr>
        <p:blipFill>
          <a:blip r:embed="rId8"/>
          <a:stretch>
            <a:fillRect/>
          </a:stretch>
        </p:blipFill>
        <p:spPr>
          <a:xfrm>
            <a:off x="957291" y="2221685"/>
            <a:ext cx="4598162" cy="1639110"/>
          </a:xfrm>
          <a:prstGeom prst="rect">
            <a:avLst/>
          </a:prstGeom>
        </p:spPr>
      </p:pic>
      <p:sp>
        <p:nvSpPr>
          <p:cNvPr id="32" name="AutoShape 35"/>
          <p:cNvSpPr/>
          <p:nvPr/>
        </p:nvSpPr>
        <p:spPr>
          <a:xfrm>
            <a:off x="1173117" y="1502963"/>
            <a:ext cx="4046584" cy="71435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 </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使用请求头爬取网页数据</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对网页进行循环采集。每次请求后，随机暂停</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5</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到</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10</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秒</a:t>
            </a:r>
          </a:p>
        </p:txBody>
      </p:sp>
      <p:pic>
        <p:nvPicPr>
          <p:cNvPr id="34" name="图片 33"/>
          <p:cNvPicPr>
            <a:picLocks noChangeAspect="1"/>
          </p:cNvPicPr>
          <p:nvPr/>
        </p:nvPicPr>
        <p:blipFill>
          <a:blip r:embed="rId9"/>
          <a:stretch>
            <a:fillRect/>
          </a:stretch>
        </p:blipFill>
        <p:spPr>
          <a:xfrm>
            <a:off x="959097" y="3962033"/>
            <a:ext cx="4118057" cy="717690"/>
          </a:xfrm>
          <a:prstGeom prst="rect">
            <a:avLst/>
          </a:prstGeom>
        </p:spPr>
      </p:pic>
      <p:pic>
        <p:nvPicPr>
          <p:cNvPr id="36" name="图片 35"/>
          <p:cNvPicPr>
            <a:picLocks noChangeAspect="1"/>
          </p:cNvPicPr>
          <p:nvPr/>
        </p:nvPicPr>
        <p:blipFill>
          <a:blip r:embed="rId10"/>
          <a:stretch>
            <a:fillRect/>
          </a:stretch>
        </p:blipFill>
        <p:spPr>
          <a:xfrm>
            <a:off x="1640659" y="4892075"/>
            <a:ext cx="2865684" cy="678041"/>
          </a:xfrm>
          <a:prstGeom prst="rect">
            <a:avLst/>
          </a:prstGeom>
        </p:spPr>
      </p:pic>
      <p:sp>
        <p:nvSpPr>
          <p:cNvPr id="37" name="标题 1"/>
          <p:cNvSpPr txBox="1"/>
          <p:nvPr/>
        </p:nvSpPr>
        <p:spPr>
          <a:xfrm>
            <a:off x="6338694" y="895659"/>
            <a:ext cx="4896015" cy="2380135"/>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13" name="AutoShape 35"/>
          <p:cNvSpPr/>
          <p:nvPr/>
        </p:nvSpPr>
        <p:spPr>
          <a:xfrm>
            <a:off x="6634267" y="895659"/>
            <a:ext cx="4118057" cy="87166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 </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提取目标数据</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使用</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BeautifulSoup</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库来解析</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HTML</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，提取信息</a:t>
            </a: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39" name="图片 38"/>
          <p:cNvPicPr>
            <a:picLocks noChangeAspect="1"/>
          </p:cNvPicPr>
          <p:nvPr/>
        </p:nvPicPr>
        <p:blipFill>
          <a:blip r:embed="rId11"/>
          <a:stretch>
            <a:fillRect/>
          </a:stretch>
        </p:blipFill>
        <p:spPr>
          <a:xfrm>
            <a:off x="6680200" y="1667063"/>
            <a:ext cx="3927475" cy="1123556"/>
          </a:xfrm>
          <a:prstGeom prst="rect">
            <a:avLst/>
          </a:prstGeom>
        </p:spPr>
      </p:pic>
      <p:sp>
        <p:nvSpPr>
          <p:cNvPr id="40" name="标题 1"/>
          <p:cNvSpPr txBox="1"/>
          <p:nvPr/>
        </p:nvSpPr>
        <p:spPr>
          <a:xfrm>
            <a:off x="6338694" y="3836206"/>
            <a:ext cx="4896015" cy="2380135"/>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41" name="AutoShape 35"/>
          <p:cNvSpPr/>
          <p:nvPr/>
        </p:nvSpPr>
        <p:spPr>
          <a:xfrm>
            <a:off x="6634267" y="4059729"/>
            <a:ext cx="4118057" cy="87166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3. </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存储目标数据</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将爬取到的数据以</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CSV</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格式存储，编码方式为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utf8</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，方便后续处理</a:t>
            </a: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11" name="图片 10"/>
          <p:cNvPicPr>
            <a:picLocks noChangeAspect="1"/>
          </p:cNvPicPr>
          <p:nvPr/>
        </p:nvPicPr>
        <p:blipFill>
          <a:blip r:embed="rId12"/>
          <a:stretch>
            <a:fillRect/>
          </a:stretch>
        </p:blipFill>
        <p:spPr>
          <a:xfrm>
            <a:off x="4707998" y="2301270"/>
            <a:ext cx="3032346" cy="3028758"/>
          </a:xfrm>
          <a:prstGeom prst="rect">
            <a:avLst/>
          </a:prstGeom>
        </p:spPr>
      </p:pic>
      <p:pic>
        <p:nvPicPr>
          <p:cNvPr id="44" name="图片 43"/>
          <p:cNvPicPr>
            <a:picLocks noChangeAspect="1"/>
          </p:cNvPicPr>
          <p:nvPr/>
        </p:nvPicPr>
        <p:blipFill>
          <a:blip r:embed="rId13"/>
          <a:stretch>
            <a:fillRect/>
          </a:stretch>
        </p:blipFill>
        <p:spPr>
          <a:xfrm>
            <a:off x="6680200" y="4833156"/>
            <a:ext cx="4144413" cy="10642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p:txBody>
          <a:bodyPr>
            <a:normAutofit fontScale="90000"/>
          </a:bodyPr>
          <a:lstStyle/>
          <a:p>
            <a:r>
              <a:rPr lang="zh-CN" altLang="en-US" dirty="0">
                <a:solidFill>
                  <a:schemeClr val="bg1"/>
                </a:solidFill>
              </a:rPr>
              <a:t>处理</a:t>
            </a:r>
          </a:p>
        </p:txBody>
      </p:sp>
      <p:sp>
        <p:nvSpPr>
          <p:cNvPr id="19" name="矩形 4"/>
          <p:cNvSpPr/>
          <p:nvPr>
            <p:custDataLst>
              <p:tags r:id="rId3"/>
            </p:custDataLst>
          </p:nvPr>
        </p:nvSpPr>
        <p:spPr>
          <a:xfrm>
            <a:off x="1008378" y="2097023"/>
            <a:ext cx="2985177" cy="398800"/>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ct val="0"/>
              </a:spcBef>
              <a:spcAft>
                <a:spcPct val="0"/>
              </a:spcAft>
              <a:buClr>
                <a:srgbClr val="000000"/>
              </a:buClr>
              <a:buSzTx/>
              <a:buFont typeface="Arial" panose="020B0604020202020204"/>
              <a:buNone/>
              <a:defRPr/>
            </a:pPr>
            <a:r>
              <a:rPr kumimoji="0" lang="en-US" altLang="zh-CN" sz="2400" b="1" i="0" u="none" strike="noStrike" kern="0" cap="none" spc="0" normalizeH="0" baseline="0" noProof="0" dirty="0">
                <a:ln>
                  <a:noFill/>
                </a:ln>
                <a:solidFill>
                  <a:srgbClr val="4472C4"/>
                </a:solidFill>
                <a:effectLst/>
                <a:uLnTx/>
                <a:uFillTx/>
                <a:latin typeface="宋体" panose="02010600030101010101" pitchFamily="2" charset="-122"/>
                <a:cs typeface="+mn-ea"/>
                <a:sym typeface="+mn-ea"/>
              </a:rPr>
              <a:t>01  </a:t>
            </a:r>
            <a:r>
              <a:rPr kumimoji="0" lang="zh-CN" altLang="en-US" sz="2400" b="1" i="0" u="none" strike="noStrike" kern="0" cap="none" spc="0" normalizeH="0" baseline="0" noProof="0" dirty="0">
                <a:ln>
                  <a:noFill/>
                </a:ln>
                <a:solidFill>
                  <a:srgbClr val="4472C4"/>
                </a:solidFill>
                <a:effectLst/>
                <a:uLnTx/>
                <a:uFillTx/>
                <a:latin typeface="宋体" panose="02010600030101010101" pitchFamily="2" charset="-122"/>
                <a:cs typeface="+mn-ea"/>
                <a:sym typeface="+mn-ea"/>
              </a:rPr>
              <a:t>合并</a:t>
            </a:r>
          </a:p>
        </p:txBody>
      </p:sp>
      <p:sp>
        <p:nvSpPr>
          <p:cNvPr id="20" name="矩形 7"/>
          <p:cNvSpPr/>
          <p:nvPr>
            <p:custDataLst>
              <p:tags r:id="rId4"/>
            </p:custDataLst>
          </p:nvPr>
        </p:nvSpPr>
        <p:spPr>
          <a:xfrm>
            <a:off x="1008378" y="2581552"/>
            <a:ext cx="2985177" cy="865549"/>
          </a:xfrm>
          <a:prstGeom prst="rect">
            <a:avLst/>
          </a:prstGeom>
          <a:noFill/>
        </p:spPr>
        <p:txBody>
          <a:bodyPr wrap="square" lIns="0" tIns="0" rIns="0" bIns="0" rtlCol="0">
            <a:noAutofit/>
          </a:bodyPr>
          <a:lstStyle/>
          <a:p>
            <a:pPr marL="0" marR="0" lvl="0" indent="0" algn="r" defTabSz="914400" rtl="0" eaLnBrk="1" fontAlgn="auto" latinLnBrk="0" hangingPunct="1">
              <a:lnSpc>
                <a:spcPct val="150000"/>
              </a:lnSpc>
              <a:spcBef>
                <a:spcPct val="0"/>
              </a:spcBef>
              <a:spcAft>
                <a:spcPct val="0"/>
              </a:spcAft>
              <a:buClr>
                <a:srgbClr val="000000"/>
              </a:buClr>
              <a:buSzTx/>
              <a:buFont typeface="Arial" panose="020B0604020202020204"/>
              <a:buNone/>
              <a:defRPr/>
            </a:pP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定位文件</a:t>
            </a:r>
            <a:r>
              <a:rPr kumimoji="0" lang="en-US" altLang="en-US" sz="1800" b="0" i="0" u="none" strike="noStrike" kern="0" cap="none" spc="0" normalizeH="0" baseline="0" noProof="0" dirty="0">
                <a:ln>
                  <a:noFill/>
                </a:ln>
                <a:solidFill>
                  <a:srgbClr val="000000">
                    <a:lumMod val="85000"/>
                    <a:lumOff val="15000"/>
                  </a:srgbClr>
                </a:solidFill>
                <a:effectLst/>
                <a:uLnTx/>
                <a:uFillTx/>
                <a:latin typeface="Arial" panose="020B0604020202020204"/>
                <a:cs typeface="Arial" panose="020B0604020202020204"/>
                <a:sym typeface="+mn-ea"/>
              </a:rPr>
              <a:t>→</a:t>
            </a: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读取数据</a:t>
            </a:r>
          </a:p>
          <a:p>
            <a:pPr marL="0" marR="0" lvl="0" indent="0" algn="r" defTabSz="914400" rtl="0" eaLnBrk="1" fontAlgn="auto" latinLnBrk="0" hangingPunct="1">
              <a:lnSpc>
                <a:spcPct val="150000"/>
              </a:lnSpc>
              <a:spcBef>
                <a:spcPct val="0"/>
              </a:spcBef>
              <a:spcAft>
                <a:spcPct val="0"/>
              </a:spcAft>
              <a:buClr>
                <a:srgbClr val="000000"/>
              </a:buClr>
              <a:buSzTx/>
              <a:buFont typeface="Arial" panose="020B0604020202020204"/>
              <a:buNone/>
              <a:defRPr/>
            </a:pPr>
            <a:r>
              <a:rPr kumimoji="0" lang="en-US" altLang="en-US" sz="1800" b="0" i="0" u="none" strike="noStrike" kern="0" cap="none" spc="0" normalizeH="0" baseline="0" noProof="0" dirty="0">
                <a:ln>
                  <a:noFill/>
                </a:ln>
                <a:solidFill>
                  <a:srgbClr val="000000">
                    <a:lumMod val="85000"/>
                    <a:lumOff val="15000"/>
                  </a:srgbClr>
                </a:solidFill>
                <a:effectLst/>
                <a:uLnTx/>
                <a:uFillTx/>
                <a:latin typeface="Arial" panose="020B0604020202020204"/>
                <a:cs typeface="Arial" panose="020B0604020202020204"/>
                <a:sym typeface="+mn-ea"/>
              </a:rPr>
              <a:t>→</a:t>
            </a: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跳过标题</a:t>
            </a:r>
            <a:r>
              <a:rPr kumimoji="0" lang="en-US" altLang="en-US" sz="1800" b="0" i="0" u="none" strike="noStrike" kern="0" cap="none" spc="0" normalizeH="0" baseline="0" noProof="0" dirty="0">
                <a:ln>
                  <a:noFill/>
                </a:ln>
                <a:solidFill>
                  <a:srgbClr val="000000">
                    <a:lumMod val="85000"/>
                    <a:lumOff val="15000"/>
                  </a:srgbClr>
                </a:solidFill>
                <a:effectLst/>
                <a:uLnTx/>
                <a:uFillTx/>
                <a:latin typeface="Arial" panose="020B0604020202020204"/>
                <a:cs typeface="Arial" panose="020B0604020202020204"/>
                <a:sym typeface="+mn-ea"/>
              </a:rPr>
              <a:t>→</a:t>
            </a: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合并写入</a:t>
            </a:r>
          </a:p>
        </p:txBody>
      </p:sp>
      <p:cxnSp>
        <p:nvCxnSpPr>
          <p:cNvPr id="23" name="直接箭头连接符 3"/>
          <p:cNvCxnSpPr/>
          <p:nvPr>
            <p:custDataLst>
              <p:tags r:id="rId5"/>
            </p:custDataLst>
          </p:nvPr>
        </p:nvCxnSpPr>
        <p:spPr>
          <a:xfrm>
            <a:off x="2023160" y="2512969"/>
            <a:ext cx="197050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4" name="泪滴形 5"/>
          <p:cNvSpPr/>
          <p:nvPr>
            <p:custDataLst>
              <p:tags r:id="rId6"/>
            </p:custDataLst>
          </p:nvPr>
        </p:nvSpPr>
        <p:spPr>
          <a:xfrm flipH="1">
            <a:off x="4224183" y="1930644"/>
            <a:ext cx="1682201" cy="168220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5" name="泪滴形 9"/>
          <p:cNvSpPr/>
          <p:nvPr>
            <p:custDataLst>
              <p:tags r:id="rId7"/>
            </p:custDataLst>
          </p:nvPr>
        </p:nvSpPr>
        <p:spPr>
          <a:xfrm>
            <a:off x="6300739" y="1930644"/>
            <a:ext cx="1682201" cy="168220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6" name="泪滴形 10"/>
          <p:cNvSpPr/>
          <p:nvPr>
            <p:custDataLst>
              <p:tags r:id="rId8"/>
            </p:custDataLst>
          </p:nvPr>
        </p:nvSpPr>
        <p:spPr>
          <a:xfrm rot="16200000" flipH="1">
            <a:off x="4224183" y="3897975"/>
            <a:ext cx="1682201" cy="168220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9" name="泪滴形 11"/>
          <p:cNvSpPr/>
          <p:nvPr>
            <p:custDataLst>
              <p:tags r:id="rId9"/>
            </p:custDataLst>
          </p:nvPr>
        </p:nvSpPr>
        <p:spPr>
          <a:xfrm rot="5400000">
            <a:off x="6301374" y="3897975"/>
            <a:ext cx="1682201" cy="168220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31" name="矩形 8"/>
          <p:cNvSpPr/>
          <p:nvPr>
            <p:custDataLst>
              <p:tags r:id="rId10"/>
            </p:custDataLst>
          </p:nvPr>
        </p:nvSpPr>
        <p:spPr>
          <a:xfrm>
            <a:off x="1008378" y="4064353"/>
            <a:ext cx="2985177" cy="398800"/>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ct val="0"/>
              </a:spcBef>
              <a:spcAft>
                <a:spcPct val="0"/>
              </a:spcAft>
              <a:buClr>
                <a:srgbClr val="000000"/>
              </a:buClr>
              <a:buSzTx/>
              <a:buFont typeface="Arial" panose="020B0604020202020204"/>
              <a:buNone/>
              <a:defRPr/>
            </a:pPr>
            <a:r>
              <a:rPr kumimoji="0" lang="en-US" altLang="zh-CN" sz="2400" b="1" i="0" u="none" strike="noStrike" kern="0" cap="none" spc="0" normalizeH="0" baseline="0" noProof="0" dirty="0">
                <a:ln>
                  <a:noFill/>
                </a:ln>
                <a:solidFill>
                  <a:srgbClr val="4472C4"/>
                </a:solidFill>
                <a:effectLst/>
                <a:uLnTx/>
                <a:uFillTx/>
                <a:latin typeface="宋体" panose="02010600030101010101" pitchFamily="2" charset="-122"/>
                <a:cs typeface="+mn-ea"/>
                <a:sym typeface="+mn-ea"/>
              </a:rPr>
              <a:t>03  </a:t>
            </a:r>
            <a:r>
              <a:rPr kumimoji="0" lang="zh-CN" altLang="en-US" sz="2400" b="1" i="0" u="none" strike="noStrike" kern="0" cap="none" spc="0" normalizeH="0" baseline="0" noProof="0" dirty="0">
                <a:ln>
                  <a:noFill/>
                </a:ln>
                <a:solidFill>
                  <a:srgbClr val="4472C4"/>
                </a:solidFill>
                <a:effectLst/>
                <a:uLnTx/>
                <a:uFillTx/>
                <a:latin typeface="宋体" panose="02010600030101010101" pitchFamily="2" charset="-122"/>
                <a:cs typeface="+mn-ea"/>
                <a:sym typeface="+mn-ea"/>
              </a:rPr>
              <a:t>对齐</a:t>
            </a:r>
          </a:p>
          <a:p>
            <a:pPr marL="0" marR="0" lvl="0" indent="0" algn="r" defTabSz="914400" rtl="0" eaLnBrk="1" fontAlgn="auto" latinLnBrk="0" hangingPunct="1">
              <a:lnSpc>
                <a:spcPct val="100000"/>
              </a:lnSpc>
              <a:spcBef>
                <a:spcPct val="0"/>
              </a:spcBef>
              <a:spcAft>
                <a:spcPct val="0"/>
              </a:spcAft>
              <a:buClr>
                <a:srgbClr val="000000"/>
              </a:buClr>
              <a:buSzTx/>
              <a:buFont typeface="Arial" panose="020B0604020202020204"/>
              <a:buNone/>
              <a:defRPr/>
            </a:pPr>
            <a:endParaRPr kumimoji="0" lang="zh-CN" altLang="en-US" sz="2400" b="1" i="0" u="none" strike="noStrike" kern="0" cap="none" spc="0" normalizeH="0" baseline="0" noProof="0" dirty="0">
              <a:ln>
                <a:noFill/>
              </a:ln>
              <a:solidFill>
                <a:srgbClr val="4472C4"/>
              </a:solidFill>
              <a:effectLst/>
              <a:uLnTx/>
              <a:uFillTx/>
              <a:latin typeface="宋体" panose="02010600030101010101" pitchFamily="2" charset="-122"/>
              <a:cs typeface="+mn-ea"/>
              <a:sym typeface="+mn-ea"/>
            </a:endParaRPr>
          </a:p>
        </p:txBody>
      </p:sp>
      <p:sp>
        <p:nvSpPr>
          <p:cNvPr id="32" name="矩形 26"/>
          <p:cNvSpPr/>
          <p:nvPr>
            <p:custDataLst>
              <p:tags r:id="rId11"/>
            </p:custDataLst>
          </p:nvPr>
        </p:nvSpPr>
        <p:spPr>
          <a:xfrm>
            <a:off x="1008378" y="4548883"/>
            <a:ext cx="2985177" cy="1305816"/>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ct val="0"/>
              </a:spcBef>
              <a:spcAft>
                <a:spcPct val="0"/>
              </a:spcAft>
              <a:buClr>
                <a:srgbClr val="000000"/>
              </a:buClr>
              <a:buSzTx/>
              <a:buFont typeface="Arial" panose="020B0604020202020204"/>
              <a:buNone/>
              <a:defRPr/>
            </a:pP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清洗</a:t>
            </a:r>
            <a:r>
              <a:rPr kumimoji="0" lang="en-US" altLang="zh-CN"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CSV</a:t>
            </a: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数据，重排别墅</a:t>
            </a:r>
            <a:r>
              <a:rPr kumimoji="0" lang="en-US" altLang="zh-CN"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车库字段，转换数值单位，填充缺失值，输出规范文件</a:t>
            </a:r>
          </a:p>
          <a:p>
            <a:pPr marL="0" marR="0" lvl="0" indent="0" algn="ctr" defTabSz="914400" rtl="0" eaLnBrk="1" fontAlgn="auto" latinLnBrk="0" hangingPunct="1">
              <a:lnSpc>
                <a:spcPct val="150000"/>
              </a:lnSpc>
              <a:spcBef>
                <a:spcPct val="0"/>
              </a:spcBef>
              <a:spcAft>
                <a:spcPct val="0"/>
              </a:spcAft>
              <a:buClr>
                <a:srgbClr val="000000"/>
              </a:buClr>
              <a:buSzTx/>
              <a:buFont typeface="Arial" panose="020B0604020202020204"/>
              <a:buNone/>
              <a:defRPr/>
            </a:pPr>
            <a:endPar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endParaRPr>
          </a:p>
        </p:txBody>
      </p:sp>
      <p:cxnSp>
        <p:nvCxnSpPr>
          <p:cNvPr id="33" name="直接箭头连接符 14"/>
          <p:cNvCxnSpPr/>
          <p:nvPr>
            <p:custDataLst>
              <p:tags r:id="rId12"/>
            </p:custDataLst>
          </p:nvPr>
        </p:nvCxnSpPr>
        <p:spPr>
          <a:xfrm>
            <a:off x="2023160" y="4480300"/>
            <a:ext cx="197050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矩形 27"/>
          <p:cNvSpPr/>
          <p:nvPr>
            <p:custDataLst>
              <p:tags r:id="rId13"/>
            </p:custDataLst>
          </p:nvPr>
        </p:nvSpPr>
        <p:spPr>
          <a:xfrm>
            <a:off x="8252829" y="2096388"/>
            <a:ext cx="2965834" cy="398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panose="020B0604020202020204"/>
              <a:buNone/>
              <a:defRPr/>
            </a:pPr>
            <a:r>
              <a:rPr kumimoji="0" lang="en-US" altLang="zh-CN" sz="2400" b="1" i="0" u="none" strike="noStrike" kern="0" cap="none" spc="0" normalizeH="0" baseline="0" noProof="0" dirty="0">
                <a:ln>
                  <a:noFill/>
                </a:ln>
                <a:solidFill>
                  <a:srgbClr val="4472C4"/>
                </a:solidFill>
                <a:effectLst/>
                <a:uLnTx/>
                <a:uFillTx/>
                <a:latin typeface="宋体" panose="02010600030101010101" pitchFamily="2" charset="-122"/>
                <a:cs typeface="+mn-ea"/>
                <a:sym typeface="+mn-ea"/>
              </a:rPr>
              <a:t>02  </a:t>
            </a:r>
            <a:r>
              <a:rPr kumimoji="0" lang="zh-CN" altLang="en-US" sz="2400" b="1" i="0" u="none" strike="noStrike" kern="0" cap="none" spc="0" normalizeH="0" baseline="0" noProof="0" dirty="0">
                <a:ln>
                  <a:noFill/>
                </a:ln>
                <a:solidFill>
                  <a:srgbClr val="4472C4"/>
                </a:solidFill>
                <a:effectLst/>
                <a:uLnTx/>
                <a:uFillTx/>
                <a:latin typeface="宋体" panose="02010600030101010101" pitchFamily="2" charset="-122"/>
                <a:cs typeface="+mn-ea"/>
                <a:sym typeface="+mn-ea"/>
              </a:rPr>
              <a:t>查重</a:t>
            </a:r>
          </a:p>
        </p:txBody>
      </p:sp>
      <p:cxnSp>
        <p:nvCxnSpPr>
          <p:cNvPr id="35" name="直接箭头连接符 17"/>
          <p:cNvCxnSpPr/>
          <p:nvPr>
            <p:custDataLst>
              <p:tags r:id="rId14"/>
            </p:custDataLst>
          </p:nvPr>
        </p:nvCxnSpPr>
        <p:spPr>
          <a:xfrm flipH="1">
            <a:off x="8252829" y="2512334"/>
            <a:ext cx="197050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6" name="矩形 29"/>
          <p:cNvSpPr/>
          <p:nvPr>
            <p:custDataLst>
              <p:tags r:id="rId15"/>
            </p:custDataLst>
          </p:nvPr>
        </p:nvSpPr>
        <p:spPr>
          <a:xfrm>
            <a:off x="8252829" y="4063718"/>
            <a:ext cx="2965833" cy="398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panose="020B0604020202020204"/>
              <a:buNone/>
              <a:defRPr/>
            </a:pPr>
            <a:r>
              <a:rPr kumimoji="0" lang="en-US" altLang="zh-CN" sz="2400" b="1" i="0" u="none" strike="noStrike" kern="0" cap="none" spc="0" normalizeH="0" baseline="0" noProof="0" dirty="0">
                <a:ln>
                  <a:noFill/>
                </a:ln>
                <a:solidFill>
                  <a:srgbClr val="4472C4"/>
                </a:solidFill>
                <a:effectLst/>
                <a:uLnTx/>
                <a:uFillTx/>
                <a:latin typeface="宋体" panose="02010600030101010101" pitchFamily="2" charset="-122"/>
                <a:cs typeface="+mn-ea"/>
                <a:sym typeface="+mn-ea"/>
              </a:rPr>
              <a:t>04  </a:t>
            </a:r>
            <a:r>
              <a:rPr kumimoji="0" lang="zh-CN" altLang="en-US" sz="2400" b="1" i="0" u="none" strike="noStrike" kern="0" cap="none" spc="0" normalizeH="0" baseline="0" noProof="0" dirty="0">
                <a:ln>
                  <a:noFill/>
                </a:ln>
                <a:solidFill>
                  <a:srgbClr val="4472C4"/>
                </a:solidFill>
                <a:effectLst/>
                <a:uLnTx/>
                <a:uFillTx/>
                <a:latin typeface="宋体" panose="02010600030101010101" pitchFamily="2" charset="-122"/>
                <a:cs typeface="+mn-ea"/>
                <a:sym typeface="+mn-ea"/>
              </a:rPr>
              <a:t>清洗</a:t>
            </a:r>
          </a:p>
        </p:txBody>
      </p:sp>
      <p:cxnSp>
        <p:nvCxnSpPr>
          <p:cNvPr id="37" name="直接箭头连接符 20"/>
          <p:cNvCxnSpPr/>
          <p:nvPr>
            <p:custDataLst>
              <p:tags r:id="rId16"/>
            </p:custDataLst>
          </p:nvPr>
        </p:nvCxnSpPr>
        <p:spPr>
          <a:xfrm flipH="1">
            <a:off x="8252829" y="4479665"/>
            <a:ext cx="1970506"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8" name="图片 7" descr="343435383038363b343532323338393bbacfd7f7bbfad6c6"/>
          <p:cNvPicPr>
            <a:picLocks noChangeAspect="1"/>
          </p:cNvPicPr>
          <p:nvPr>
            <p:custDataLst>
              <p:tags r:id="rId17"/>
            </p:custDataLst>
          </p:nvPr>
        </p:nvPicPr>
        <p:blipFill>
          <a:blip r:embed="rId26">
            <a:extLst>
              <a:ext uri="{96DAC541-7B7A-43D3-8B79-37D633B846F1}">
                <asvg:svgBlip xmlns:asvg="http://schemas.microsoft.com/office/drawing/2016/SVG/main" r:embed="rId27"/>
              </a:ext>
            </a:extLst>
          </a:blip>
          <a:stretch>
            <a:fillRect/>
          </a:stretch>
        </p:blipFill>
        <p:spPr>
          <a:xfrm>
            <a:off x="4764595" y="2471692"/>
            <a:ext cx="600741" cy="600741"/>
          </a:xfrm>
          <a:prstGeom prst="rect">
            <a:avLst/>
          </a:prstGeom>
          <a:effectLst>
            <a:reflection blurRad="6350" stA="29000" endPos="35000" dist="50800" dir="5400000" sy="-100000" algn="bl" rotWithShape="0"/>
          </a:effectLst>
        </p:spPr>
      </p:pic>
      <p:sp>
        <p:nvSpPr>
          <p:cNvPr id="39" name="菱形 21"/>
          <p:cNvSpPr/>
          <p:nvPr>
            <p:custDataLst>
              <p:tags r:id="rId18"/>
            </p:custDataLst>
          </p:nvPr>
        </p:nvSpPr>
        <p:spPr>
          <a:xfrm>
            <a:off x="5834625" y="3525211"/>
            <a:ext cx="538508" cy="538508"/>
          </a:xfrm>
          <a:prstGeom prst="diamond">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pic>
        <p:nvPicPr>
          <p:cNvPr id="40" name="图片 5" descr="343435383036303b343532343134393bcdb7c4d4b7e7b1a9"/>
          <p:cNvPicPr>
            <a:picLocks noChangeAspect="1"/>
          </p:cNvPicPr>
          <p:nvPr>
            <p:custDataLst>
              <p:tags r:id="rId19"/>
            </p:custDataLst>
          </p:nvPr>
        </p:nvPicPr>
        <p:blipFill>
          <a:blip r:embed="rId28">
            <a:extLst>
              <a:ext uri="{96DAC541-7B7A-43D3-8B79-37D633B846F1}">
                <asvg:svgBlip xmlns:asvg="http://schemas.microsoft.com/office/drawing/2016/SVG/main" r:embed="rId29"/>
              </a:ext>
            </a:extLst>
          </a:blip>
          <a:stretch>
            <a:fillRect/>
          </a:stretch>
        </p:blipFill>
        <p:spPr>
          <a:xfrm>
            <a:off x="4784281" y="4458709"/>
            <a:ext cx="561369" cy="561369"/>
          </a:xfrm>
          <a:prstGeom prst="rect">
            <a:avLst/>
          </a:prstGeom>
          <a:effectLst>
            <a:reflection blurRad="6350" stA="29000" endPos="35000" dist="50800" dir="5400000" sy="-100000" algn="bl" rotWithShape="0"/>
          </a:effectLst>
        </p:spPr>
      </p:pic>
      <p:pic>
        <p:nvPicPr>
          <p:cNvPr id="41" name="图片 9" descr="343435383038363b343532323339323bc6b7c5c6b9dcc0ed"/>
          <p:cNvPicPr>
            <a:picLocks noChangeAspect="1"/>
          </p:cNvPicPr>
          <p:nvPr>
            <p:custDataLst>
              <p:tags r:id="rId20"/>
            </p:custDataLst>
          </p:nvPr>
        </p:nvPicPr>
        <p:blipFill>
          <a:blip r:embed="rId30">
            <a:extLst>
              <a:ext uri="{96DAC541-7B7A-43D3-8B79-37D633B846F1}">
                <asvg:svgBlip xmlns:asvg="http://schemas.microsoft.com/office/drawing/2016/SVG/main" r:embed="rId31"/>
              </a:ext>
            </a:extLst>
          </a:blip>
          <a:stretch>
            <a:fillRect/>
          </a:stretch>
        </p:blipFill>
        <p:spPr>
          <a:xfrm>
            <a:off x="6860203" y="2437400"/>
            <a:ext cx="562639" cy="562639"/>
          </a:xfrm>
          <a:prstGeom prst="rect">
            <a:avLst/>
          </a:prstGeom>
          <a:effectLst>
            <a:reflection blurRad="6350" stA="29000" endPos="35000" dist="50800" dir="5400000" sy="-100000" algn="bl" rotWithShape="0"/>
          </a:effectLst>
        </p:spPr>
      </p:pic>
      <p:pic>
        <p:nvPicPr>
          <p:cNvPr id="42" name="图片 18" descr="343435383036303b343532343136323bcfeec4bfc9fac3fcd6dcc6da"/>
          <p:cNvPicPr>
            <a:picLocks noChangeAspect="1"/>
          </p:cNvPicPr>
          <p:nvPr>
            <p:custDataLst>
              <p:tags r:id="rId21"/>
            </p:custDataLst>
          </p:nvPr>
        </p:nvPicPr>
        <p:blipFill>
          <a:blip r:embed="rId32">
            <a:extLst>
              <a:ext uri="{96DAC541-7B7A-43D3-8B79-37D633B846F1}">
                <asvg:svgBlip xmlns:asvg="http://schemas.microsoft.com/office/drawing/2016/SVG/main" r:embed="rId33"/>
              </a:ext>
            </a:extLst>
          </a:blip>
          <a:stretch>
            <a:fillRect/>
          </a:stretch>
        </p:blipFill>
        <p:spPr>
          <a:xfrm>
            <a:off x="6872903" y="4470139"/>
            <a:ext cx="538508" cy="538508"/>
          </a:xfrm>
          <a:prstGeom prst="rect">
            <a:avLst/>
          </a:prstGeom>
          <a:effectLst>
            <a:reflection blurRad="6350" stA="29000" endPos="35000" dist="50800" dir="5400000" sy="-100000" algn="bl" rotWithShape="0"/>
          </a:effectLst>
        </p:spPr>
      </p:pic>
      <p:sp>
        <p:nvSpPr>
          <p:cNvPr id="43" name="矩形 6"/>
          <p:cNvSpPr/>
          <p:nvPr>
            <p:custDataLst>
              <p:tags r:id="rId22"/>
            </p:custDataLst>
          </p:nvPr>
        </p:nvSpPr>
        <p:spPr>
          <a:xfrm>
            <a:off x="8253095" y="2581275"/>
            <a:ext cx="2985135" cy="1240155"/>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ct val="0"/>
              </a:spcBef>
              <a:spcAft>
                <a:spcPct val="0"/>
              </a:spcAft>
              <a:buClr>
                <a:srgbClr val="000000"/>
              </a:buClr>
              <a:buSzTx/>
              <a:buFont typeface="Arial" panose="020B0604020202020204"/>
              <a:buNone/>
              <a:defRPr/>
            </a:pP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自动化检测删除</a:t>
            </a:r>
            <a:r>
              <a:rPr kumimoji="0" lang="en-US" altLang="zh-CN"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CSV</a:t>
            </a: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重复行，支持多编码格式，生成去重文件并单独存档重复数据</a:t>
            </a:r>
          </a:p>
        </p:txBody>
      </p:sp>
      <p:sp>
        <p:nvSpPr>
          <p:cNvPr id="44" name="矩形 15"/>
          <p:cNvSpPr/>
          <p:nvPr>
            <p:custDataLst>
              <p:tags r:id="rId23"/>
            </p:custDataLst>
          </p:nvPr>
        </p:nvSpPr>
        <p:spPr>
          <a:xfrm>
            <a:off x="8252829" y="4548883"/>
            <a:ext cx="2985177" cy="124015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ct val="0"/>
              </a:spcBef>
              <a:spcAft>
                <a:spcPct val="0"/>
              </a:spcAft>
              <a:buClr>
                <a:srgbClr val="000000"/>
              </a:buClr>
              <a:buSzTx/>
              <a:buFont typeface="Arial" panose="020B0604020202020204"/>
              <a:buNone/>
              <a:defRPr/>
            </a:pP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清洗文本</a:t>
            </a:r>
            <a:r>
              <a:rPr kumimoji="0" lang="en-US" altLang="zh-CN"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8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数值字段，构建房型数、总层数、得房率等特征，处理缺失值，输出清洗后数据</a:t>
            </a:r>
          </a:p>
        </p:txBody>
      </p:sp>
      <p:graphicFrame>
        <p:nvGraphicFramePr>
          <p:cNvPr id="8" name="图示 7"/>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sp>
        <p:nvSpPr>
          <p:cNvPr id="9" name="AutoShape 13"/>
          <p:cNvSpPr/>
          <p:nvPr/>
        </p:nvSpPr>
        <p:spPr>
          <a:xfrm>
            <a:off x="645689" y="781705"/>
            <a:ext cx="294688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数据处理模块</a:t>
            </a:r>
            <a:endParaRPr kumimoji="0" lang="en-US" altLang="zh-CN" sz="2400" b="0"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10134" y="1467268"/>
            <a:ext cx="4610861" cy="2647295"/>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4" name="标题 1"/>
          <p:cNvSpPr txBox="1"/>
          <p:nvPr/>
        </p:nvSpPr>
        <p:spPr>
          <a:xfrm>
            <a:off x="1345895" y="1735417"/>
            <a:ext cx="1733856"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rgbClr val="5FB6F1">
                  <a:alpha val="50000"/>
                </a:srgb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1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5" name="标题 1"/>
          <p:cNvSpPr txBox="1"/>
          <p:nvPr/>
        </p:nvSpPr>
        <p:spPr>
          <a:xfrm>
            <a:off x="1307108" y="1489874"/>
            <a:ext cx="608484" cy="557930"/>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2400" b="0" i="0" u="none" strike="noStrike" kern="1200" cap="none" spc="0" normalizeH="0" baseline="0" noProof="0" dirty="0">
                <a:ln w="12700">
                  <a:noFill/>
                </a:ln>
                <a:solidFill>
                  <a:srgbClr val="5FB6F1">
                    <a:alpha val="100000"/>
                  </a:srgbClr>
                </a:solidFill>
                <a:effectLst/>
                <a:uLnTx/>
                <a:uFillTx/>
                <a:latin typeface="Arial" panose="020B0604020202020204"/>
                <a:ea typeface="Source Han Sans CN Bold"/>
                <a:cs typeface="Arial" panose="020B0604020202020204"/>
                <a:sym typeface="Arial" panose="020B0604020202020204"/>
              </a:rPr>
              <a:t>01</a:t>
            </a:r>
            <a:endParaRPr kumimoji="1" lang="zh-CN" altLang="en-US" sz="1800" b="0" i="0" u="none" strike="noStrike" kern="1200" cap="none" spc="0" normalizeH="0" baseline="0" noProof="0" dirty="0">
              <a:ln>
                <a:noFill/>
              </a:ln>
              <a:solidFill>
                <a:srgbClr val="000000"/>
              </a:solidFill>
              <a:effectLst/>
              <a:uLnTx/>
              <a:uFillTx/>
              <a:latin typeface="Arial" panose="020B0604020202020204"/>
              <a:ea typeface="等线" panose="02010600030101010101" charset="-122"/>
              <a:cs typeface="Arial" panose="020B0604020202020204"/>
              <a:sym typeface="Arial" panose="020B0604020202020204"/>
            </a:endParaRPr>
          </a:p>
        </p:txBody>
      </p:sp>
      <p:sp>
        <p:nvSpPr>
          <p:cNvPr id="7" name="AutoShape 36"/>
          <p:cNvSpPr/>
          <p:nvPr/>
        </p:nvSpPr>
        <p:spPr>
          <a:xfrm>
            <a:off x="1571414" y="1583038"/>
            <a:ext cx="340159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关键代码</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AutoShape 13"/>
          <p:cNvSpPr/>
          <p:nvPr/>
        </p:nvSpPr>
        <p:spPr>
          <a:xfrm>
            <a:off x="645689" y="781705"/>
            <a:ext cx="294688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数据处理模块</a:t>
            </a:r>
            <a:endParaRPr kumimoji="0" lang="en-US" altLang="zh-CN" sz="2400" b="0"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endParaRPr>
          </a:p>
        </p:txBody>
      </p:sp>
      <p:sp>
        <p:nvSpPr>
          <p:cNvPr id="12" name="AutoShape 35"/>
          <p:cNvSpPr/>
          <p:nvPr/>
        </p:nvSpPr>
        <p:spPr>
          <a:xfrm>
            <a:off x="1273222" y="2100075"/>
            <a:ext cx="4276678" cy="850428"/>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合并</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合并指定文件夹中的所有</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csv</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文件：将爬取到的所有杭州房源信息合并到一个文件中，保存为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hangzhou.origin.csv</a:t>
            </a: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14" name="图片 13"/>
          <p:cNvPicPr>
            <a:picLocks noChangeAspect="1"/>
          </p:cNvPicPr>
          <p:nvPr/>
        </p:nvPicPr>
        <p:blipFill>
          <a:blip r:embed="rId9"/>
          <a:stretch>
            <a:fillRect/>
          </a:stretch>
        </p:blipFill>
        <p:spPr>
          <a:xfrm>
            <a:off x="1527441" y="2972455"/>
            <a:ext cx="3287712" cy="978431"/>
          </a:xfrm>
          <a:prstGeom prst="rect">
            <a:avLst/>
          </a:prstGeom>
        </p:spPr>
      </p:pic>
      <p:sp>
        <p:nvSpPr>
          <p:cNvPr id="15" name="标题 1"/>
          <p:cNvSpPr txBox="1"/>
          <p:nvPr/>
        </p:nvSpPr>
        <p:spPr>
          <a:xfrm>
            <a:off x="6680200" y="781706"/>
            <a:ext cx="4610861" cy="2507594"/>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19" name="AutoShape 35"/>
          <p:cNvSpPr/>
          <p:nvPr/>
        </p:nvSpPr>
        <p:spPr>
          <a:xfrm>
            <a:off x="6962337" y="820581"/>
            <a:ext cx="4046584" cy="797645"/>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3.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对齐</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重排别墅</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车库字段，去除总价、单价等数值项的单位，</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对齐后的文件保存为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hangzhou_duiqi.csv</a:t>
            </a: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27" name="标题 1"/>
          <p:cNvSpPr txBox="1"/>
          <p:nvPr/>
        </p:nvSpPr>
        <p:spPr>
          <a:xfrm>
            <a:off x="1010134" y="4360106"/>
            <a:ext cx="4610861" cy="215151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28" name="AutoShape 35"/>
          <p:cNvSpPr/>
          <p:nvPr/>
        </p:nvSpPr>
        <p:spPr>
          <a:xfrm>
            <a:off x="1311323" y="4494185"/>
            <a:ext cx="4046584" cy="71435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查重</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检测重复行，将重复行单独保存，去重后的文件保存为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hangzhou_quchong.csv</a:t>
            </a: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29" name="图片 28"/>
          <p:cNvPicPr>
            <a:picLocks noChangeAspect="1"/>
          </p:cNvPicPr>
          <p:nvPr/>
        </p:nvPicPr>
        <p:blipFill>
          <a:blip r:embed="rId10"/>
          <a:stretch>
            <a:fillRect/>
          </a:stretch>
        </p:blipFill>
        <p:spPr>
          <a:xfrm>
            <a:off x="1487386" y="5248119"/>
            <a:ext cx="3694457" cy="1164082"/>
          </a:xfrm>
          <a:prstGeom prst="rect">
            <a:avLst/>
          </a:prstGeom>
        </p:spPr>
      </p:pic>
      <p:sp>
        <p:nvSpPr>
          <p:cNvPr id="34" name="标题 1"/>
          <p:cNvSpPr txBox="1"/>
          <p:nvPr/>
        </p:nvSpPr>
        <p:spPr>
          <a:xfrm>
            <a:off x="6680200" y="3506437"/>
            <a:ext cx="4610861" cy="300518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6962337" y="3615161"/>
            <a:ext cx="4046584" cy="117273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4.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清洗</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对主要特征进行清洗和处理。将一些文本处理为数值字段。例如将房屋户型处理为卧室数、客厅数和卫生间数，所在楼层处理为楼层位置和总层数等。</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文件保存为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hangzhou_clean.csv</a:t>
            </a: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38" name="图片 37"/>
          <p:cNvPicPr>
            <a:picLocks noChangeAspect="1"/>
          </p:cNvPicPr>
          <p:nvPr/>
        </p:nvPicPr>
        <p:blipFill>
          <a:blip r:embed="rId11"/>
          <a:stretch>
            <a:fillRect/>
          </a:stretch>
        </p:blipFill>
        <p:spPr>
          <a:xfrm>
            <a:off x="7257691" y="1657102"/>
            <a:ext cx="3138376" cy="1552575"/>
          </a:xfrm>
          <a:prstGeom prst="rect">
            <a:avLst/>
          </a:prstGeom>
        </p:spPr>
      </p:pic>
      <p:pic>
        <p:nvPicPr>
          <p:cNvPr id="40" name="图片 39"/>
          <p:cNvPicPr>
            <a:picLocks noChangeAspect="1"/>
          </p:cNvPicPr>
          <p:nvPr/>
        </p:nvPicPr>
        <p:blipFill>
          <a:blip r:embed="rId12"/>
          <a:stretch>
            <a:fillRect/>
          </a:stretch>
        </p:blipFill>
        <p:spPr>
          <a:xfrm>
            <a:off x="6962337" y="5002185"/>
            <a:ext cx="4111983" cy="12906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4"/>
          <a:stretch>
            <a:fillRect/>
          </a:stretch>
        </p:blipFill>
        <p:spPr>
          <a:xfrm>
            <a:off x="0" y="699879"/>
            <a:ext cx="12192000" cy="2827053"/>
          </a:xfrm>
          <a:prstGeom prst="rect">
            <a:avLst/>
          </a:prstGeom>
        </p:spPr>
      </p:pic>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7" name="图片 36"/>
          <p:cNvPicPr>
            <a:picLocks noChangeAspect="1"/>
          </p:cNvPicPr>
          <p:nvPr/>
        </p:nvPicPr>
        <p:blipFill>
          <a:blip r:embed="rId10"/>
          <a:stretch>
            <a:fillRect/>
          </a:stretch>
        </p:blipFill>
        <p:spPr>
          <a:xfrm>
            <a:off x="0" y="5066680"/>
            <a:ext cx="12192000" cy="1791320"/>
          </a:xfrm>
          <a:prstGeom prst="rect">
            <a:avLst/>
          </a:prstGeom>
        </p:spPr>
      </p:pic>
      <p:grpSp>
        <p:nvGrpSpPr>
          <p:cNvPr id="30" name="组合 29"/>
          <p:cNvGrpSpPr/>
          <p:nvPr/>
        </p:nvGrpSpPr>
        <p:grpSpPr>
          <a:xfrm>
            <a:off x="728861" y="3526932"/>
            <a:ext cx="10734278" cy="1552877"/>
            <a:chOff x="387834" y="3517970"/>
            <a:chExt cx="10734278" cy="1552877"/>
          </a:xfrm>
        </p:grpSpPr>
        <p:sp>
          <p:nvSpPr>
            <p:cNvPr id="3" name="标题 1"/>
            <p:cNvSpPr txBox="1"/>
            <p:nvPr/>
          </p:nvSpPr>
          <p:spPr>
            <a:xfrm>
              <a:off x="387834" y="3517970"/>
              <a:ext cx="5404611" cy="1550467"/>
            </a:xfrm>
            <a:custGeom>
              <a:avLst/>
              <a:gdLst>
                <a:gd name="connsiteX0" fmla="*/ 0 w 4610861"/>
                <a:gd name="connsiteY0" fmla="*/ 72595 h 1529932"/>
                <a:gd name="connsiteX1" fmla="*/ 72595 w 4610861"/>
                <a:gd name="connsiteY1" fmla="*/ 0 h 1529932"/>
                <a:gd name="connsiteX2" fmla="*/ 4538266 w 4610861"/>
                <a:gd name="connsiteY2" fmla="*/ 0 h 1529932"/>
                <a:gd name="connsiteX3" fmla="*/ 4610861 w 4610861"/>
                <a:gd name="connsiteY3" fmla="*/ 72595 h 1529932"/>
                <a:gd name="connsiteX4" fmla="*/ 4610861 w 4610861"/>
                <a:gd name="connsiteY4" fmla="*/ 1457337 h 1529932"/>
                <a:gd name="connsiteX5" fmla="*/ 4538266 w 4610861"/>
                <a:gd name="connsiteY5" fmla="*/ 1529932 h 1529932"/>
                <a:gd name="connsiteX6" fmla="*/ 72595 w 4610861"/>
                <a:gd name="connsiteY6" fmla="*/ 1529932 h 1529932"/>
                <a:gd name="connsiteX7" fmla="*/ 0 w 4610861"/>
                <a:gd name="connsiteY7" fmla="*/ 1457337 h 1529932"/>
                <a:gd name="connsiteX8" fmla="*/ 0 w 4610861"/>
                <a:gd name="connsiteY8" fmla="*/ 72595 h 1529932"/>
                <a:gd name="connsiteX0-1" fmla="*/ 0 w 5404611"/>
                <a:gd name="connsiteY0-2" fmla="*/ 93130 h 1550467"/>
                <a:gd name="connsiteX1-3" fmla="*/ 72595 w 5404611"/>
                <a:gd name="connsiteY1-4" fmla="*/ 20535 h 1550467"/>
                <a:gd name="connsiteX2-5" fmla="*/ 4538266 w 5404611"/>
                <a:gd name="connsiteY2-6" fmla="*/ 20535 h 1550467"/>
                <a:gd name="connsiteX3-7" fmla="*/ 5404611 w 5404611"/>
                <a:gd name="connsiteY3-8" fmla="*/ 16930 h 1550467"/>
                <a:gd name="connsiteX4-9" fmla="*/ 4610861 w 5404611"/>
                <a:gd name="connsiteY4-10" fmla="*/ 1477872 h 1550467"/>
                <a:gd name="connsiteX5-11" fmla="*/ 4538266 w 5404611"/>
                <a:gd name="connsiteY5-12" fmla="*/ 1550467 h 1550467"/>
                <a:gd name="connsiteX6-13" fmla="*/ 72595 w 5404611"/>
                <a:gd name="connsiteY6-14" fmla="*/ 1550467 h 1550467"/>
                <a:gd name="connsiteX7-15" fmla="*/ 0 w 5404611"/>
                <a:gd name="connsiteY7-16" fmla="*/ 1477872 h 1550467"/>
                <a:gd name="connsiteX8-17" fmla="*/ 0 w 5404611"/>
                <a:gd name="connsiteY8-18" fmla="*/ 93130 h 1550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404611" h="1550467">
                  <a:moveTo>
                    <a:pt x="0" y="93130"/>
                  </a:moveTo>
                  <a:cubicBezTo>
                    <a:pt x="0" y="53037"/>
                    <a:pt x="32502" y="20535"/>
                    <a:pt x="72595" y="20535"/>
                  </a:cubicBezTo>
                  <a:lnTo>
                    <a:pt x="4538266" y="20535"/>
                  </a:lnTo>
                  <a:cubicBezTo>
                    <a:pt x="4578359" y="20535"/>
                    <a:pt x="5404611" y="-23163"/>
                    <a:pt x="5404611" y="16930"/>
                  </a:cubicBezTo>
                  <a:cubicBezTo>
                    <a:pt x="5404611" y="478511"/>
                    <a:pt x="4610861" y="1016291"/>
                    <a:pt x="4610861" y="1477872"/>
                  </a:cubicBezTo>
                  <a:cubicBezTo>
                    <a:pt x="4610861" y="1517965"/>
                    <a:pt x="4578359" y="1550467"/>
                    <a:pt x="4538266" y="1550467"/>
                  </a:cubicBezTo>
                  <a:lnTo>
                    <a:pt x="72595" y="1550467"/>
                  </a:lnTo>
                  <a:cubicBezTo>
                    <a:pt x="32502" y="1550467"/>
                    <a:pt x="0" y="1517965"/>
                    <a:pt x="0" y="1477872"/>
                  </a:cubicBezTo>
                  <a:lnTo>
                    <a:pt x="0" y="93130"/>
                  </a:lnTo>
                  <a:close/>
                </a:path>
              </a:pathLst>
            </a:cu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12" name="AutoShape 35"/>
            <p:cNvSpPr/>
            <p:nvPr/>
          </p:nvSpPr>
          <p:spPr>
            <a:xfrm>
              <a:off x="650922" y="4171312"/>
              <a:ext cx="4276678" cy="784868"/>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 </a:t>
              </a: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清洗前</a:t>
              </a:r>
              <a:endParaRPr kumimoji="0" lang="en-US" altLang="zh-CN"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有较多空白项，且几乎都为文本字段，不方便预测和画图。</a:t>
              </a:r>
            </a:p>
          </p:txBody>
        </p:sp>
        <p:sp>
          <p:nvSpPr>
            <p:cNvPr id="13" name="标题 1"/>
            <p:cNvSpPr txBox="1"/>
            <p:nvPr/>
          </p:nvSpPr>
          <p:spPr>
            <a:xfrm>
              <a:off x="444284" y="3770718"/>
              <a:ext cx="3073437"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1">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 name="标题 1"/>
            <p:cNvSpPr txBox="1"/>
            <p:nvPr/>
          </p:nvSpPr>
          <p:spPr>
            <a:xfrm>
              <a:off x="738853" y="3525175"/>
              <a:ext cx="2853090" cy="557930"/>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1" lang="en-US" altLang="zh-CN" sz="2400" b="0" i="0" u="none" strike="noStrike" kern="0" cap="none" spc="0" normalizeH="0" baseline="0" noProof="0" dirty="0">
                  <a:ln w="12700">
                    <a:noFill/>
                  </a:ln>
                  <a:solidFill>
                    <a:srgbClr val="173D89">
                      <a:alpha val="100000"/>
                    </a:srgbClr>
                  </a:solidFill>
                  <a:effectLst/>
                  <a:uLnTx/>
                  <a:uFillTx/>
                  <a:latin typeface="Arial" panose="020B0604020202020204"/>
                  <a:ea typeface="Source Han Sans CN Bold"/>
                  <a:cs typeface="Arial" panose="020B0604020202020204"/>
                  <a:sym typeface="Arial" panose="020B0604020202020204"/>
                </a:rPr>
                <a:t>02 </a:t>
              </a: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7" name="AutoShape 36"/>
            <p:cNvSpPr/>
            <p:nvPr/>
          </p:nvSpPr>
          <p:spPr>
            <a:xfrm>
              <a:off x="1033422" y="3625843"/>
              <a:ext cx="433440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数据对比</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2" name="标题 1"/>
            <p:cNvSpPr txBox="1"/>
            <p:nvPr/>
          </p:nvSpPr>
          <p:spPr>
            <a:xfrm>
              <a:off x="5577801" y="3536749"/>
              <a:ext cx="5544311" cy="1534098"/>
            </a:xfrm>
            <a:custGeom>
              <a:avLst/>
              <a:gdLst>
                <a:gd name="connsiteX0" fmla="*/ 0 w 4610861"/>
                <a:gd name="connsiteY0" fmla="*/ 72595 h 1529932"/>
                <a:gd name="connsiteX1" fmla="*/ 72595 w 4610861"/>
                <a:gd name="connsiteY1" fmla="*/ 0 h 1529932"/>
                <a:gd name="connsiteX2" fmla="*/ 4538266 w 4610861"/>
                <a:gd name="connsiteY2" fmla="*/ 0 h 1529932"/>
                <a:gd name="connsiteX3" fmla="*/ 4610861 w 4610861"/>
                <a:gd name="connsiteY3" fmla="*/ 72595 h 1529932"/>
                <a:gd name="connsiteX4" fmla="*/ 4610861 w 4610861"/>
                <a:gd name="connsiteY4" fmla="*/ 1457337 h 1529932"/>
                <a:gd name="connsiteX5" fmla="*/ 4538266 w 4610861"/>
                <a:gd name="connsiteY5" fmla="*/ 1529932 h 1529932"/>
                <a:gd name="connsiteX6" fmla="*/ 72595 w 4610861"/>
                <a:gd name="connsiteY6" fmla="*/ 1529932 h 1529932"/>
                <a:gd name="connsiteX7" fmla="*/ 0 w 4610861"/>
                <a:gd name="connsiteY7" fmla="*/ 1457337 h 1529932"/>
                <a:gd name="connsiteX8" fmla="*/ 0 w 4610861"/>
                <a:gd name="connsiteY8" fmla="*/ 72595 h 1529932"/>
                <a:gd name="connsiteX0-1" fmla="*/ 1073150 w 5684011"/>
                <a:gd name="connsiteY0-2" fmla="*/ 72595 h 1550467"/>
                <a:gd name="connsiteX1-3" fmla="*/ 1145745 w 5684011"/>
                <a:gd name="connsiteY1-4" fmla="*/ 0 h 1550467"/>
                <a:gd name="connsiteX2-5" fmla="*/ 5611416 w 5684011"/>
                <a:gd name="connsiteY2-6" fmla="*/ 0 h 1550467"/>
                <a:gd name="connsiteX3-7" fmla="*/ 5684011 w 5684011"/>
                <a:gd name="connsiteY3-8" fmla="*/ 72595 h 1550467"/>
                <a:gd name="connsiteX4-9" fmla="*/ 5684011 w 5684011"/>
                <a:gd name="connsiteY4-10" fmla="*/ 1457337 h 1550467"/>
                <a:gd name="connsiteX5-11" fmla="*/ 5611416 w 5684011"/>
                <a:gd name="connsiteY5-12" fmla="*/ 1529932 h 1550467"/>
                <a:gd name="connsiteX6-13" fmla="*/ 1145745 w 5684011"/>
                <a:gd name="connsiteY6-14" fmla="*/ 1529932 h 1550467"/>
                <a:gd name="connsiteX7-15" fmla="*/ 0 w 5684011"/>
                <a:gd name="connsiteY7-16" fmla="*/ 1533537 h 1550467"/>
                <a:gd name="connsiteX8-17" fmla="*/ 1073150 w 5684011"/>
                <a:gd name="connsiteY8-18" fmla="*/ 72595 h 1550467"/>
                <a:gd name="connsiteX0-19" fmla="*/ 977900 w 5588761"/>
                <a:gd name="connsiteY0-20" fmla="*/ 72595 h 1565972"/>
                <a:gd name="connsiteX1-21" fmla="*/ 1050495 w 5588761"/>
                <a:gd name="connsiteY1-22" fmla="*/ 0 h 1565972"/>
                <a:gd name="connsiteX2-23" fmla="*/ 5516166 w 5588761"/>
                <a:gd name="connsiteY2-24" fmla="*/ 0 h 1565972"/>
                <a:gd name="connsiteX3-25" fmla="*/ 5588761 w 5588761"/>
                <a:gd name="connsiteY3-26" fmla="*/ 72595 h 1565972"/>
                <a:gd name="connsiteX4-27" fmla="*/ 5588761 w 5588761"/>
                <a:gd name="connsiteY4-28" fmla="*/ 1457337 h 1565972"/>
                <a:gd name="connsiteX5-29" fmla="*/ 5516166 w 5588761"/>
                <a:gd name="connsiteY5-30" fmla="*/ 1529932 h 1565972"/>
                <a:gd name="connsiteX6-31" fmla="*/ 1050495 w 5588761"/>
                <a:gd name="connsiteY6-32" fmla="*/ 1529932 h 1565972"/>
                <a:gd name="connsiteX7-33" fmla="*/ 0 w 5588761"/>
                <a:gd name="connsiteY7-34" fmla="*/ 1552587 h 1565972"/>
                <a:gd name="connsiteX8-35" fmla="*/ 977900 w 5588761"/>
                <a:gd name="connsiteY8-36" fmla="*/ 72595 h 1565972"/>
                <a:gd name="connsiteX0-37" fmla="*/ 933450 w 5544311"/>
                <a:gd name="connsiteY0-38" fmla="*/ 72595 h 1534098"/>
                <a:gd name="connsiteX1-39" fmla="*/ 1006045 w 5544311"/>
                <a:gd name="connsiteY1-40" fmla="*/ 0 h 1534098"/>
                <a:gd name="connsiteX2-41" fmla="*/ 5471716 w 5544311"/>
                <a:gd name="connsiteY2-42" fmla="*/ 0 h 1534098"/>
                <a:gd name="connsiteX3-43" fmla="*/ 5544311 w 5544311"/>
                <a:gd name="connsiteY3-44" fmla="*/ 72595 h 1534098"/>
                <a:gd name="connsiteX4-45" fmla="*/ 5544311 w 5544311"/>
                <a:gd name="connsiteY4-46" fmla="*/ 1457337 h 1534098"/>
                <a:gd name="connsiteX5-47" fmla="*/ 5471716 w 5544311"/>
                <a:gd name="connsiteY5-48" fmla="*/ 1529932 h 1534098"/>
                <a:gd name="connsiteX6-49" fmla="*/ 1006045 w 5544311"/>
                <a:gd name="connsiteY6-50" fmla="*/ 1529932 h 1534098"/>
                <a:gd name="connsiteX7-51" fmla="*/ 0 w 5544311"/>
                <a:gd name="connsiteY7-52" fmla="*/ 1508137 h 1534098"/>
                <a:gd name="connsiteX8-53" fmla="*/ 933450 w 5544311"/>
                <a:gd name="connsiteY8-54" fmla="*/ 72595 h 15340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544311" h="1534098">
                  <a:moveTo>
                    <a:pt x="933450" y="72595"/>
                  </a:moveTo>
                  <a:cubicBezTo>
                    <a:pt x="933450" y="32502"/>
                    <a:pt x="965952" y="0"/>
                    <a:pt x="1006045" y="0"/>
                  </a:cubicBezTo>
                  <a:lnTo>
                    <a:pt x="5471716" y="0"/>
                  </a:lnTo>
                  <a:cubicBezTo>
                    <a:pt x="5511809" y="0"/>
                    <a:pt x="5544311" y="32502"/>
                    <a:pt x="5544311" y="72595"/>
                  </a:cubicBezTo>
                  <a:lnTo>
                    <a:pt x="5544311" y="1457337"/>
                  </a:lnTo>
                  <a:cubicBezTo>
                    <a:pt x="5544311" y="1497430"/>
                    <a:pt x="5511809" y="1529932"/>
                    <a:pt x="5471716" y="1529932"/>
                  </a:cubicBezTo>
                  <a:lnTo>
                    <a:pt x="1006045" y="1529932"/>
                  </a:lnTo>
                  <a:cubicBezTo>
                    <a:pt x="965952" y="1529932"/>
                    <a:pt x="0" y="1548230"/>
                    <a:pt x="0" y="1508137"/>
                  </a:cubicBezTo>
                  <a:cubicBezTo>
                    <a:pt x="0" y="1046556"/>
                    <a:pt x="933450" y="534176"/>
                    <a:pt x="933450" y="72595"/>
                  </a:cubicBezTo>
                  <a:close/>
                </a:path>
              </a:pathLst>
            </a:cu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23" name="AutoShape 35"/>
            <p:cNvSpPr/>
            <p:nvPr/>
          </p:nvSpPr>
          <p:spPr>
            <a:xfrm>
              <a:off x="6774339" y="3619508"/>
              <a:ext cx="4276678" cy="1336672"/>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 </a:t>
              </a: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清洗后</a:t>
              </a:r>
              <a:endParaRPr kumimoji="0" lang="en-US" altLang="zh-CN"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空白项填补为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nan</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，便于后续识别。价格、面积等项去除单位保存为纯数值。户型、抵押信息等含有数字的文本字段处理为数值项保存。电梯、地铁的有无保存为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0/1</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10134" y="1467269"/>
            <a:ext cx="4610861" cy="161248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4" name="标题 1"/>
          <p:cNvSpPr txBox="1"/>
          <p:nvPr/>
        </p:nvSpPr>
        <p:spPr>
          <a:xfrm>
            <a:off x="1345895" y="1735417"/>
            <a:ext cx="2616506"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rgbClr val="5FB6F1">
                  <a:alpha val="50000"/>
                </a:srgb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1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5" name="标题 1"/>
          <p:cNvSpPr txBox="1"/>
          <p:nvPr/>
        </p:nvSpPr>
        <p:spPr>
          <a:xfrm>
            <a:off x="1307108" y="1489874"/>
            <a:ext cx="608484" cy="557930"/>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2400" b="0" i="0" u="none" strike="noStrike" kern="1200" cap="none" spc="0" normalizeH="0" baseline="0" noProof="0" dirty="0">
                <a:ln w="12700">
                  <a:noFill/>
                </a:ln>
                <a:solidFill>
                  <a:srgbClr val="5FB6F1">
                    <a:alpha val="100000"/>
                  </a:srgbClr>
                </a:solidFill>
                <a:effectLst/>
                <a:uLnTx/>
                <a:uFillTx/>
                <a:latin typeface="Arial" panose="020B0604020202020204"/>
                <a:ea typeface="Source Han Sans CN Bold"/>
                <a:cs typeface="Arial" panose="020B0604020202020204"/>
                <a:sym typeface="Arial" panose="020B0604020202020204"/>
              </a:rPr>
              <a:t>01</a:t>
            </a:r>
            <a:endParaRPr kumimoji="1" lang="zh-CN" altLang="en-US" sz="1800" b="0" i="0" u="none" strike="noStrike" kern="1200" cap="none" spc="0" normalizeH="0" baseline="0" noProof="0" dirty="0">
              <a:ln>
                <a:noFill/>
              </a:ln>
              <a:solidFill>
                <a:srgbClr val="000000"/>
              </a:solidFill>
              <a:effectLst/>
              <a:uLnTx/>
              <a:uFillTx/>
              <a:latin typeface="Arial" panose="020B0604020202020204"/>
              <a:ea typeface="等线" panose="02010600030101010101" charset="-122"/>
              <a:cs typeface="Arial" panose="020B0604020202020204"/>
              <a:sym typeface="Arial" panose="020B0604020202020204"/>
            </a:endParaRPr>
          </a:p>
        </p:txBody>
      </p:sp>
      <p:sp>
        <p:nvSpPr>
          <p:cNvPr id="7" name="AutoShape 36"/>
          <p:cNvSpPr/>
          <p:nvPr/>
        </p:nvSpPr>
        <p:spPr>
          <a:xfrm>
            <a:off x="1571414" y="1583038"/>
            <a:ext cx="340159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基本信息统计图</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AutoShape 13"/>
          <p:cNvSpPr/>
          <p:nvPr/>
        </p:nvSpPr>
        <p:spPr>
          <a:xfrm>
            <a:off x="645689" y="781705"/>
            <a:ext cx="294688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房价可视化模块</a:t>
            </a:r>
            <a:endParaRPr kumimoji="0" lang="en-US" altLang="zh-CN" sz="2400" b="0"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endParaRPr>
          </a:p>
        </p:txBody>
      </p:sp>
      <p:sp>
        <p:nvSpPr>
          <p:cNvPr id="12" name="AutoShape 35"/>
          <p:cNvSpPr/>
          <p:nvPr/>
        </p:nvSpPr>
        <p:spPr>
          <a:xfrm>
            <a:off x="1273222" y="2100075"/>
            <a:ext cx="4276678" cy="850428"/>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建筑类型饼状图</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杭州房源的建筑类型共有</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4</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种，其中</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板楼</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数量最多，占整体房源的</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61.98%</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p>
        </p:txBody>
      </p:sp>
      <p:sp>
        <p:nvSpPr>
          <p:cNvPr id="34" name="标题 1"/>
          <p:cNvSpPr txBox="1"/>
          <p:nvPr/>
        </p:nvSpPr>
        <p:spPr>
          <a:xfrm>
            <a:off x="6785429" y="5086367"/>
            <a:ext cx="4610861" cy="1382955"/>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7067566" y="5195091"/>
            <a:ext cx="4046584" cy="117273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房屋户型饼状图</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en-US" altLang="zh-CN" sz="1200" b="1"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3</a:t>
            </a:r>
            <a:r>
              <a:rPr kumimoji="0" lang="zh-CN" altLang="en-US" sz="1200" b="1"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室</a:t>
            </a:r>
            <a:r>
              <a:rPr kumimoji="0" lang="en-US" altLang="zh-CN" sz="1200" b="1"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2</a:t>
            </a:r>
            <a:r>
              <a:rPr kumimoji="0" lang="zh-CN" altLang="en-US" sz="1200" b="1"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厅</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与</a:t>
            </a:r>
            <a:r>
              <a:rPr kumimoji="0" lang="en-US" altLang="zh-CN" sz="1200" b="1"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2</a:t>
            </a:r>
            <a:r>
              <a:rPr kumimoji="0" lang="zh-CN" altLang="en-US" sz="1200" b="1"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室</a:t>
            </a:r>
            <a:r>
              <a:rPr kumimoji="0" lang="en-US" altLang="zh-CN" sz="1200" b="1"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1</a:t>
            </a:r>
            <a:r>
              <a:rPr kumimoji="0" lang="zh-CN" altLang="en-US" sz="1200" b="1"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厅</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作为标准配置，一起占比接近一半。大多数房源都是</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2</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室</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/3</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室与</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1</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厅</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/2</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厅的组合，其他房屋户型的房源占比较少。</a:t>
            </a:r>
          </a:p>
        </p:txBody>
      </p:sp>
      <p:pic>
        <p:nvPicPr>
          <p:cNvPr id="2" name="图片 1" descr="建筑类型占比情况"/>
          <p:cNvPicPr>
            <a:picLocks noChangeAspect="1"/>
          </p:cNvPicPr>
          <p:nvPr/>
        </p:nvPicPr>
        <p:blipFill>
          <a:blip r:embed="rId9"/>
          <a:stretch>
            <a:fillRect/>
          </a:stretch>
        </p:blipFill>
        <p:spPr>
          <a:xfrm>
            <a:off x="1137853" y="3271619"/>
            <a:ext cx="4268720" cy="3240000"/>
          </a:xfrm>
          <a:prstGeom prst="rect">
            <a:avLst/>
          </a:prstGeom>
        </p:spPr>
      </p:pic>
      <p:pic>
        <p:nvPicPr>
          <p:cNvPr id="6" name="图片 5" descr="房屋户型占比情况"/>
          <p:cNvPicPr>
            <a:picLocks noChangeAspect="1"/>
          </p:cNvPicPr>
          <p:nvPr/>
        </p:nvPicPr>
        <p:blipFill>
          <a:blip r:embed="rId10"/>
          <a:stretch>
            <a:fillRect/>
          </a:stretch>
        </p:blipFill>
        <p:spPr>
          <a:xfrm>
            <a:off x="6182275" y="1583038"/>
            <a:ext cx="5340000" cy="3240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35534" y="1073150"/>
            <a:ext cx="4610861" cy="1016000"/>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AutoShape 35"/>
          <p:cNvSpPr/>
          <p:nvPr/>
        </p:nvSpPr>
        <p:spPr>
          <a:xfrm>
            <a:off x="1255142" y="1162051"/>
            <a:ext cx="4276678" cy="83819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3.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装修情况饼状图</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杭州房源的装修情况共有</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4</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种，其中</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精装</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数量最多，占整体房源的</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50.39%</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p>
        </p:txBody>
      </p:sp>
      <p:sp>
        <p:nvSpPr>
          <p:cNvPr id="34" name="标题 1"/>
          <p:cNvSpPr txBox="1"/>
          <p:nvPr/>
        </p:nvSpPr>
        <p:spPr>
          <a:xfrm>
            <a:off x="6518729" y="4789980"/>
            <a:ext cx="4610861" cy="108879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6800866" y="4914900"/>
            <a:ext cx="4046584" cy="86238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4.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精装</a:t>
            </a:r>
            <a:r>
              <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简装房源数量对比图</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每个区的精装房数量都远多于简装房，其中余杭区、富阳区、萧山区的精装房占比更高。</a:t>
            </a:r>
          </a:p>
        </p:txBody>
      </p:sp>
      <p:pic>
        <p:nvPicPr>
          <p:cNvPr id="8" name="图片 7" descr="装修占比情况"/>
          <p:cNvPicPr>
            <a:picLocks noChangeAspect="1"/>
          </p:cNvPicPr>
          <p:nvPr/>
        </p:nvPicPr>
        <p:blipFill>
          <a:blip r:embed="rId9"/>
          <a:stretch>
            <a:fillRect/>
          </a:stretch>
        </p:blipFill>
        <p:spPr>
          <a:xfrm>
            <a:off x="1140568" y="2443872"/>
            <a:ext cx="4505827" cy="3600000"/>
          </a:xfrm>
          <a:prstGeom prst="rect">
            <a:avLst/>
          </a:prstGeom>
        </p:spPr>
      </p:pic>
      <p:pic>
        <p:nvPicPr>
          <p:cNvPr id="13" name="图片 12" descr="杭州各区精装_简装二手房数量对比"/>
          <p:cNvPicPr>
            <a:picLocks noChangeAspect="1"/>
          </p:cNvPicPr>
          <p:nvPr/>
        </p:nvPicPr>
        <p:blipFill>
          <a:blip r:embed="rId10"/>
          <a:stretch>
            <a:fillRect/>
          </a:stretch>
        </p:blipFill>
        <p:spPr>
          <a:xfrm>
            <a:off x="5838388" y="1352550"/>
            <a:ext cx="6073649" cy="324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824579" y="4466185"/>
            <a:ext cx="4610861" cy="1341930"/>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AutoShape 35"/>
          <p:cNvSpPr/>
          <p:nvPr/>
        </p:nvSpPr>
        <p:spPr>
          <a:xfrm>
            <a:off x="7025137" y="4607966"/>
            <a:ext cx="4276678" cy="106679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6.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房屋朝向柱状图</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杭州只有少数几种的朝向比较多，其余的都非常少，明显属于长尾分布类型（严重偏态）。这也符合我们的认识，房屋朝向一半以上都是坐北朝南。</a:t>
            </a:r>
          </a:p>
        </p:txBody>
      </p:sp>
      <p:sp>
        <p:nvSpPr>
          <p:cNvPr id="34" name="标题 1"/>
          <p:cNvSpPr txBox="1"/>
          <p:nvPr/>
        </p:nvSpPr>
        <p:spPr>
          <a:xfrm>
            <a:off x="635662" y="1057275"/>
            <a:ext cx="4610861" cy="1439370"/>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917801" y="1243962"/>
            <a:ext cx="4046584" cy="11049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5.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有无电梯房源数量对比图</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每个区的有电梯房源的数量都多于无电梯的，其中拱墅区、西湖区、上城区几个老城区无电梯的房源占比略高于其他区。</a:t>
            </a:r>
          </a:p>
        </p:txBody>
      </p:sp>
      <p:pic>
        <p:nvPicPr>
          <p:cNvPr id="4" name="图片 3" descr="房源朝向分布情况"/>
          <p:cNvPicPr>
            <a:picLocks noChangeAspect="1"/>
          </p:cNvPicPr>
          <p:nvPr/>
        </p:nvPicPr>
        <p:blipFill>
          <a:blip r:embed="rId9"/>
          <a:stretch>
            <a:fillRect/>
          </a:stretch>
        </p:blipFill>
        <p:spPr>
          <a:xfrm>
            <a:off x="6325680" y="876645"/>
            <a:ext cx="5320415" cy="3240000"/>
          </a:xfrm>
          <a:prstGeom prst="rect">
            <a:avLst/>
          </a:prstGeom>
        </p:spPr>
      </p:pic>
      <p:pic>
        <p:nvPicPr>
          <p:cNvPr id="5" name="图片 4"/>
          <p:cNvPicPr>
            <a:picLocks noChangeAspect="1"/>
          </p:cNvPicPr>
          <p:nvPr/>
        </p:nvPicPr>
        <p:blipFill>
          <a:blip r:embed="rId10"/>
          <a:stretch>
            <a:fillRect/>
          </a:stretch>
        </p:blipFill>
        <p:spPr>
          <a:xfrm>
            <a:off x="545905" y="2846185"/>
            <a:ext cx="5363765" cy="324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10134" y="984668"/>
            <a:ext cx="4610861" cy="1771231"/>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AutoShape 35"/>
          <p:cNvSpPr/>
          <p:nvPr/>
        </p:nvSpPr>
        <p:spPr>
          <a:xfrm>
            <a:off x="1273222" y="1617474"/>
            <a:ext cx="4276678" cy="1005075"/>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所在位置影响</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在杭州平均单价</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top10</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位置中，西湖区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5</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个，上城区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5</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个。西湖景区的平均单价远远高于其他位置，达到了</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13</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万</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平米，其他高价位置的均价集中在</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5</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–7</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平米。</a:t>
            </a: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34" name="标题 1"/>
          <p:cNvSpPr txBox="1"/>
          <p:nvPr/>
        </p:nvSpPr>
        <p:spPr>
          <a:xfrm>
            <a:off x="6785429" y="4199786"/>
            <a:ext cx="4610861" cy="224546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7067566" y="4368801"/>
            <a:ext cx="4046584" cy="182758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所在区域影响</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根据二手房平均单价将杭州各个划分为三个梯队：</a:t>
            </a:r>
            <a:endPar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第一梯队：西湖区、上城区、拱墅区、滨江区，平均单价为</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3</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–5</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平米；</a:t>
            </a:r>
            <a:endPar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第二梯队：萧山区、余杭区、钱塘区，平均单价为</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2</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–3</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平米；</a:t>
            </a:r>
            <a:endPar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第三梯队：富阳区、临平区、临安区、桐庐县，平均单价为</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1</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–2</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平米。</a:t>
            </a:r>
          </a:p>
        </p:txBody>
      </p:sp>
      <p:sp>
        <p:nvSpPr>
          <p:cNvPr id="8" name="标题 1"/>
          <p:cNvSpPr txBox="1"/>
          <p:nvPr/>
        </p:nvSpPr>
        <p:spPr>
          <a:xfrm>
            <a:off x="978653" y="1230212"/>
            <a:ext cx="3205997"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1">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3" name="标题 1"/>
          <p:cNvSpPr txBox="1"/>
          <p:nvPr/>
        </p:nvSpPr>
        <p:spPr>
          <a:xfrm>
            <a:off x="1273222" y="984669"/>
            <a:ext cx="1482678" cy="557930"/>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1" lang="en-US" altLang="zh-CN" sz="2400" b="0" i="0" u="none" strike="noStrike" kern="0" cap="none" spc="0" normalizeH="0" baseline="0" noProof="0" dirty="0">
                <a:ln w="12700">
                  <a:noFill/>
                </a:ln>
                <a:solidFill>
                  <a:srgbClr val="173D89">
                    <a:alpha val="100000"/>
                  </a:srgbClr>
                </a:solidFill>
                <a:effectLst/>
                <a:uLnTx/>
                <a:uFillTx/>
                <a:latin typeface="Arial" panose="020B0604020202020204"/>
                <a:ea typeface="Source Han Sans CN Bold"/>
                <a:cs typeface="Arial" panose="020B0604020202020204"/>
                <a:sym typeface="Arial" panose="020B0604020202020204"/>
              </a:rPr>
              <a:t>02 </a:t>
            </a: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4" name="AutoShape 36"/>
          <p:cNvSpPr/>
          <p:nvPr/>
        </p:nvSpPr>
        <p:spPr>
          <a:xfrm>
            <a:off x="1567791" y="1085337"/>
            <a:ext cx="433440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房价影响因素分析图</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15" name="图片 14" descr="各区二手房均价"/>
          <p:cNvPicPr>
            <a:picLocks noChangeAspect="1"/>
          </p:cNvPicPr>
          <p:nvPr/>
        </p:nvPicPr>
        <p:blipFill>
          <a:blip r:embed="rId9"/>
          <a:stretch>
            <a:fillRect/>
          </a:stretch>
        </p:blipFill>
        <p:spPr>
          <a:xfrm>
            <a:off x="6196768" y="739953"/>
            <a:ext cx="5593585" cy="3240000"/>
          </a:xfrm>
          <a:prstGeom prst="rect">
            <a:avLst/>
          </a:prstGeom>
        </p:spPr>
      </p:pic>
      <p:pic>
        <p:nvPicPr>
          <p:cNvPr id="18" name="图片 17"/>
          <p:cNvPicPr>
            <a:picLocks noChangeAspect="1"/>
          </p:cNvPicPr>
          <p:nvPr/>
        </p:nvPicPr>
        <p:blipFill>
          <a:blip r:embed="rId10"/>
          <a:stretch>
            <a:fillRect/>
          </a:stretch>
        </p:blipFill>
        <p:spPr>
          <a:xfrm>
            <a:off x="802708" y="3054348"/>
            <a:ext cx="5192525" cy="3240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35534" y="1073150"/>
            <a:ext cx="4610861" cy="1358900"/>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AutoShape 35"/>
          <p:cNvSpPr/>
          <p:nvPr/>
        </p:nvSpPr>
        <p:spPr>
          <a:xfrm>
            <a:off x="1255142" y="1162051"/>
            <a:ext cx="4276678" cy="106679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3.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所在小区影响</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在杭州平均单价</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top10</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小区中，上城区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8</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个，西湖区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个。</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位于西湖景区的宋城路小区平均单价达到了</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13</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万</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平米，其他高价小区的均价集中在</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9</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–12</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万</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平米。</a:t>
            </a: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34" name="标题 1"/>
          <p:cNvSpPr txBox="1"/>
          <p:nvPr/>
        </p:nvSpPr>
        <p:spPr>
          <a:xfrm>
            <a:off x="6518729" y="4643930"/>
            <a:ext cx="4610861" cy="1413970"/>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6800866" y="4768850"/>
            <a:ext cx="4046584" cy="114935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4.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装修情况影响</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杭州二手房中精装的二手房平均单价高于简装的二手房。但是分区而言，除西湖区简装房平均单价高于精装房平均单价，其余区简装房平均单价低于精装房。</a:t>
            </a:r>
          </a:p>
        </p:txBody>
      </p:sp>
      <p:pic>
        <p:nvPicPr>
          <p:cNvPr id="4" name="图片 3"/>
          <p:cNvPicPr>
            <a:picLocks noChangeAspect="1"/>
          </p:cNvPicPr>
          <p:nvPr/>
        </p:nvPicPr>
        <p:blipFill>
          <a:blip r:embed="rId9"/>
          <a:stretch>
            <a:fillRect/>
          </a:stretch>
        </p:blipFill>
        <p:spPr>
          <a:xfrm>
            <a:off x="825813" y="2880390"/>
            <a:ext cx="5135336" cy="3240000"/>
          </a:xfrm>
          <a:prstGeom prst="rect">
            <a:avLst/>
          </a:prstGeom>
        </p:spPr>
      </p:pic>
      <p:pic>
        <p:nvPicPr>
          <p:cNvPr id="5" name="图片 4" descr="杭州各区精装_简装二手房均价"/>
          <p:cNvPicPr>
            <a:picLocks noChangeAspect="1"/>
          </p:cNvPicPr>
          <p:nvPr/>
        </p:nvPicPr>
        <p:blipFill>
          <a:blip r:embed="rId10"/>
          <a:stretch>
            <a:fillRect/>
          </a:stretch>
        </p:blipFill>
        <p:spPr>
          <a:xfrm>
            <a:off x="5866003" y="1116850"/>
            <a:ext cx="6074297" cy="324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9" hasCustomPrompt="1"/>
          </p:nvPr>
        </p:nvSpPr>
        <p:spPr>
          <a:xfrm>
            <a:off x="8956344" y="4627988"/>
            <a:ext cx="2895600" cy="558800"/>
          </a:xfrm>
          <a:prstGeom prst="rect">
            <a:avLst/>
          </a:prstGeom>
        </p:spPr>
        <p:txBody>
          <a:bodyPr wrap="square" lIns="127000" tIns="127000" rIns="127000" bIns="127000">
            <a:noAutofit/>
          </a:bodyPr>
          <a:lstStyle>
            <a:lvl1pPr algn="l">
              <a:lnSpc>
                <a:spcPct val="125000"/>
              </a:lnSpc>
              <a:defRPr sz="1600" b="1" i="0" u="none" strike="noStrike">
                <a:solidFill>
                  <a:srgbClr val="1F2329">
                    <a:alpha val="100000"/>
                  </a:srgbClr>
                </a:solidFill>
              </a:defRPr>
            </a:lvl1pPr>
          </a:lstStyle>
          <a:p>
            <a:r>
              <a:rPr lang="zh-CN" altLang="en-US" sz="2800" dirty="0">
                <a:solidFill>
                  <a:srgbClr val="1F2329"/>
                </a:solidFill>
              </a:rPr>
              <a:t>总结</a:t>
            </a:r>
            <a:r>
              <a:rPr lang="zh-CN" altLang="en-US" sz="2800" b="1" i="0" u="none" strike="noStrike" dirty="0">
                <a:solidFill>
                  <a:srgbClr val="1F2329"/>
                </a:solidFill>
              </a:rPr>
              <a:t>展望</a:t>
            </a:r>
          </a:p>
        </p:txBody>
      </p:sp>
      <p:sp>
        <p:nvSpPr>
          <p:cNvPr id="3" name="AutoShape 3"/>
          <p:cNvSpPr>
            <a:spLocks noGrp="1"/>
          </p:cNvSpPr>
          <p:nvPr>
            <p:ph type="body" sz="quarter" idx="8" hasCustomPrompt="1"/>
          </p:nvPr>
        </p:nvSpPr>
        <p:spPr>
          <a:xfrm>
            <a:off x="6175044" y="4627988"/>
            <a:ext cx="2895600" cy="558800"/>
          </a:xfrm>
          <a:prstGeom prst="rect">
            <a:avLst/>
          </a:prstGeom>
        </p:spPr>
        <p:txBody>
          <a:bodyPr wrap="square" lIns="127000" tIns="127000" rIns="127000" bIns="127000">
            <a:noAutofit/>
          </a:bodyPr>
          <a:lstStyle>
            <a:lvl1pPr algn="l">
              <a:lnSpc>
                <a:spcPct val="125000"/>
              </a:lnSpc>
              <a:defRPr sz="1600" b="1" i="0" u="none" strike="noStrike">
                <a:solidFill>
                  <a:srgbClr val="1F2329">
                    <a:alpha val="100000"/>
                  </a:srgbClr>
                </a:solidFill>
              </a:defRPr>
            </a:lvl1pPr>
          </a:lstStyle>
          <a:p>
            <a:pPr indent="0" algn="l">
              <a:lnSpc>
                <a:spcPct val="125000"/>
              </a:lnSpc>
            </a:pPr>
            <a:r>
              <a:rPr lang="zh-CN" altLang="en-US" sz="2800" b="1" i="0" u="none" strike="noStrike" dirty="0">
                <a:solidFill>
                  <a:srgbClr val="1F2329"/>
                </a:solidFill>
              </a:rPr>
              <a:t>详细设计</a:t>
            </a:r>
          </a:p>
        </p:txBody>
      </p:sp>
      <p:sp>
        <p:nvSpPr>
          <p:cNvPr id="4" name="AutoShape 4"/>
          <p:cNvSpPr>
            <a:spLocks noGrp="1"/>
          </p:cNvSpPr>
          <p:nvPr>
            <p:ph type="body" sz="quarter" idx="7" hasCustomPrompt="1"/>
          </p:nvPr>
        </p:nvSpPr>
        <p:spPr>
          <a:xfrm>
            <a:off x="3556000" y="4627988"/>
            <a:ext cx="2895600" cy="558800"/>
          </a:xfrm>
          <a:prstGeom prst="rect">
            <a:avLst/>
          </a:prstGeom>
        </p:spPr>
        <p:txBody>
          <a:bodyPr wrap="square" lIns="127000" tIns="127000" rIns="127000" bIns="127000">
            <a:noAutofit/>
          </a:bodyPr>
          <a:lstStyle>
            <a:lvl1pPr algn="l">
              <a:lnSpc>
                <a:spcPct val="125000"/>
              </a:lnSpc>
              <a:defRPr sz="1600" b="1" i="0" u="none" strike="noStrike">
                <a:solidFill>
                  <a:srgbClr val="1F2329">
                    <a:alpha val="100000"/>
                  </a:srgbClr>
                </a:solidFill>
              </a:defRPr>
            </a:lvl1pPr>
          </a:lstStyle>
          <a:p>
            <a:pPr indent="0" algn="l">
              <a:lnSpc>
                <a:spcPct val="125000"/>
              </a:lnSpc>
            </a:pPr>
            <a:r>
              <a:rPr lang="zh-CN" altLang="en-US" sz="2800" dirty="0">
                <a:solidFill>
                  <a:srgbClr val="1F2329"/>
                </a:solidFill>
              </a:rPr>
              <a:t>概要设计</a:t>
            </a:r>
            <a:endParaRPr lang="zh-CN" altLang="en-US" sz="2800" b="1" i="0" u="none" strike="noStrike" dirty="0">
              <a:solidFill>
                <a:srgbClr val="1F2329"/>
              </a:solidFill>
            </a:endParaRPr>
          </a:p>
        </p:txBody>
      </p:sp>
      <p:sp>
        <p:nvSpPr>
          <p:cNvPr id="5" name="AutoShape 5"/>
          <p:cNvSpPr>
            <a:spLocks noGrp="1"/>
          </p:cNvSpPr>
          <p:nvPr>
            <p:ph type="body" sz="quarter" idx="6" hasCustomPrompt="1"/>
          </p:nvPr>
        </p:nvSpPr>
        <p:spPr>
          <a:xfrm>
            <a:off x="774700" y="4627988"/>
            <a:ext cx="2895600" cy="558800"/>
          </a:xfrm>
          <a:prstGeom prst="rect">
            <a:avLst/>
          </a:prstGeom>
        </p:spPr>
        <p:txBody>
          <a:bodyPr wrap="square" lIns="127000" tIns="127000" rIns="127000" bIns="127000">
            <a:noAutofit/>
          </a:bodyPr>
          <a:lstStyle>
            <a:lvl1pPr algn="l">
              <a:lnSpc>
                <a:spcPct val="125000"/>
              </a:lnSpc>
              <a:defRPr sz="1600" b="1" i="0" u="none" strike="noStrike">
                <a:solidFill>
                  <a:srgbClr val="1F2329">
                    <a:alpha val="100000"/>
                  </a:srgbClr>
                </a:solidFill>
              </a:defRPr>
            </a:lvl1pPr>
          </a:lstStyle>
          <a:p>
            <a:pPr indent="0" algn="l">
              <a:lnSpc>
                <a:spcPct val="125000"/>
              </a:lnSpc>
            </a:pPr>
            <a:r>
              <a:rPr lang="zh-CN" altLang="en-US" sz="2800" b="1" i="0" u="none" strike="noStrike" dirty="0">
                <a:solidFill>
                  <a:srgbClr val="1F2329"/>
                </a:solidFill>
              </a:rPr>
              <a:t>项目介绍</a:t>
            </a:r>
            <a:endParaRPr lang="en-US" sz="2800" b="1" i="0" u="none" strike="noStrike" dirty="0">
              <a:solidFill>
                <a:srgbClr val="1F2329"/>
              </a:solidFill>
            </a:endParaRPr>
          </a:p>
        </p:txBody>
      </p:sp>
      <p:grpSp>
        <p:nvGrpSpPr>
          <p:cNvPr id="10" name="Group 10"/>
          <p:cNvGrpSpPr/>
          <p:nvPr/>
        </p:nvGrpSpPr>
        <p:grpSpPr>
          <a:xfrm>
            <a:off x="0" y="0"/>
            <a:ext cx="12192000" cy="3429000"/>
            <a:chOff x="0" y="0"/>
            <a:chExt cx="12192000" cy="3429000"/>
          </a:xfrm>
        </p:grpSpPr>
        <p:sp>
          <p:nvSpPr>
            <p:cNvPr id="11" name="AutoShape 11"/>
            <p:cNvSpPr/>
            <p:nvPr/>
          </p:nvSpPr>
          <p:spPr>
            <a:xfrm>
              <a:off x="0" y="0"/>
              <a:ext cx="12192000" cy="3429000"/>
            </a:xfrm>
            <a:prstGeom prst="rect">
              <a:avLst/>
            </a:prstGeom>
            <a:solidFill>
              <a:srgbClr val="1F2329">
                <a:alpha val="100000"/>
              </a:srgbClr>
            </a:solidFill>
            <a:ln w="508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2" name="Picture 12"/>
            <p:cNvPicPr>
              <a:picLocks noChangeAspect="1"/>
            </p:cNvPicPr>
            <p:nvPr/>
          </p:nvPicPr>
          <p:blipFill>
            <a:blip r:embed="rId3">
              <a:alphaModFix amt="40000"/>
            </a:blip>
            <a:srcRect t="25000" b="25000"/>
            <a:stretch>
              <a:fillRect/>
            </a:stretch>
          </p:blipFill>
          <p:spPr>
            <a:xfrm>
              <a:off x="0" y="0"/>
              <a:ext cx="12192000" cy="3429000"/>
            </a:xfrm>
            <a:prstGeom prst="roundRect">
              <a:avLst>
                <a:gd name="adj" fmla="val 0"/>
              </a:avLst>
            </a:prstGeom>
            <a:ln>
              <a:noFill/>
              <a:prstDash val="solid"/>
            </a:ln>
          </p:spPr>
        </p:pic>
      </p:grpSp>
      <p:sp>
        <p:nvSpPr>
          <p:cNvPr id="13" name="AutoShape 13"/>
          <p:cNvSpPr/>
          <p:nvPr/>
        </p:nvSpPr>
        <p:spPr>
          <a:xfrm>
            <a:off x="774700" y="3662598"/>
            <a:ext cx="1436420" cy="1270000"/>
          </a:xfrm>
          <a:prstGeom prst="rect">
            <a:avLst/>
          </a:prstGeom>
          <a:noFill/>
          <a:ln w="25400">
            <a:noFill/>
            <a:prstDash val="solid"/>
          </a:ln>
        </p:spPr>
        <p:txBody>
          <a:bodyPr wrap="square" lIns="127000" tIns="127000" rIns="127000" bIns="127000" rtlCol="0" anchor="ctr">
            <a:noAutofit/>
          </a:bodyPr>
          <a:lstStyle/>
          <a:p>
            <a:pPr marL="0" marR="0" lvl="0" indent="0" algn="l" defTabSz="914400" rtl="0" eaLnBrk="1" fontAlgn="auto" latinLnBrk="0" hangingPunct="1">
              <a:lnSpc>
                <a:spcPct val="83000"/>
              </a:lnSpc>
              <a:spcBef>
                <a:spcPts val="0"/>
              </a:spcBef>
              <a:spcAft>
                <a:spcPts val="0"/>
              </a:spcAft>
              <a:buClr>
                <a:srgbClr val="000000"/>
              </a:buClr>
              <a:buSzTx/>
              <a:buFont typeface="Arial" panose="020B0604020202020204"/>
              <a:buNone/>
              <a:defRPr/>
            </a:pPr>
            <a:r>
              <a:rPr kumimoji="0" lang="en-US" sz="8000" b="1" i="0" u="none" strike="noStrike" kern="0" cap="none" spc="0" normalizeH="0" baseline="0" noProof="0" dirty="0">
                <a:ln>
                  <a:noFill/>
                </a:ln>
                <a:solidFill>
                  <a:srgbClr val="1F2329">
                    <a:alpha val="5882"/>
                  </a:srgbClr>
                </a:solidFill>
                <a:effectLst/>
                <a:uLnTx/>
                <a:uFillTx/>
                <a:latin typeface="Arial" panose="020B0604020202020204"/>
                <a:cs typeface="Arial" panose="020B0604020202020204"/>
                <a:sym typeface="Arial" panose="020B0604020202020204"/>
              </a:rPr>
              <a:t>1</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4" name="AutoShape 14"/>
          <p:cNvSpPr/>
          <p:nvPr/>
        </p:nvSpPr>
        <p:spPr>
          <a:xfrm>
            <a:off x="3567380" y="3662598"/>
            <a:ext cx="1436420" cy="1270000"/>
          </a:xfrm>
          <a:prstGeom prst="rect">
            <a:avLst/>
          </a:prstGeom>
          <a:noFill/>
          <a:ln w="25400">
            <a:noFill/>
            <a:prstDash val="solid"/>
          </a:ln>
        </p:spPr>
        <p:txBody>
          <a:bodyPr wrap="square" lIns="127000" tIns="127000" rIns="127000" bIns="127000" rtlCol="0" anchor="ctr">
            <a:noAutofit/>
          </a:bodyPr>
          <a:lstStyle/>
          <a:p>
            <a:pPr marL="0" marR="0" lvl="0" indent="0" algn="l" defTabSz="914400" rtl="0" eaLnBrk="1" fontAlgn="auto" latinLnBrk="0" hangingPunct="1">
              <a:lnSpc>
                <a:spcPct val="83000"/>
              </a:lnSpc>
              <a:spcBef>
                <a:spcPts val="0"/>
              </a:spcBef>
              <a:spcAft>
                <a:spcPts val="0"/>
              </a:spcAft>
              <a:buClr>
                <a:srgbClr val="000000"/>
              </a:buClr>
              <a:buSzTx/>
              <a:buFont typeface="Arial" panose="020B0604020202020204"/>
              <a:buNone/>
              <a:defRPr/>
            </a:pPr>
            <a:r>
              <a:rPr kumimoji="0" lang="en-US" sz="8000" b="1" i="0" u="none" strike="noStrike" kern="0" cap="none" spc="0" normalizeH="0" baseline="0" noProof="0" dirty="0">
                <a:ln>
                  <a:noFill/>
                </a:ln>
                <a:solidFill>
                  <a:srgbClr val="1F2329">
                    <a:alpha val="5882"/>
                  </a:srgbClr>
                </a:solidFill>
                <a:effectLst/>
                <a:uLnTx/>
                <a:uFillTx/>
                <a:latin typeface="Arial" panose="020B0604020202020204"/>
                <a:cs typeface="Arial" panose="020B0604020202020204"/>
                <a:sym typeface="Arial" panose="020B0604020202020204"/>
              </a:rPr>
              <a:t>2</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5" name="AutoShape 15"/>
          <p:cNvSpPr/>
          <p:nvPr/>
        </p:nvSpPr>
        <p:spPr>
          <a:xfrm>
            <a:off x="6175044" y="3662598"/>
            <a:ext cx="1436420" cy="1270000"/>
          </a:xfrm>
          <a:prstGeom prst="rect">
            <a:avLst/>
          </a:prstGeom>
          <a:noFill/>
          <a:ln w="25400">
            <a:noFill/>
            <a:prstDash val="solid"/>
          </a:ln>
        </p:spPr>
        <p:txBody>
          <a:bodyPr wrap="square" lIns="127000" tIns="127000" rIns="127000" bIns="127000" rtlCol="0" anchor="ctr">
            <a:noAutofit/>
          </a:bodyPr>
          <a:lstStyle/>
          <a:p>
            <a:pPr marL="0" marR="0" lvl="0" indent="0" algn="l" defTabSz="914400" rtl="0" eaLnBrk="1" fontAlgn="auto" latinLnBrk="0" hangingPunct="1">
              <a:lnSpc>
                <a:spcPct val="83000"/>
              </a:lnSpc>
              <a:spcBef>
                <a:spcPts val="0"/>
              </a:spcBef>
              <a:spcAft>
                <a:spcPts val="0"/>
              </a:spcAft>
              <a:buClr>
                <a:srgbClr val="000000"/>
              </a:buClr>
              <a:buSzTx/>
              <a:buFont typeface="Arial" panose="020B0604020202020204"/>
              <a:buNone/>
              <a:defRPr/>
            </a:pPr>
            <a:r>
              <a:rPr kumimoji="0" lang="en-US" sz="8000" b="1" i="0" u="none" strike="noStrike" kern="0" cap="none" spc="0" normalizeH="0" baseline="0" noProof="0" dirty="0">
                <a:ln>
                  <a:noFill/>
                </a:ln>
                <a:solidFill>
                  <a:srgbClr val="1F2329">
                    <a:alpha val="5882"/>
                  </a:srgbClr>
                </a:solidFill>
                <a:effectLst/>
                <a:uLnTx/>
                <a:uFillTx/>
                <a:latin typeface="Arial" panose="020B0604020202020204"/>
                <a:cs typeface="Arial" panose="020B0604020202020204"/>
                <a:sym typeface="Arial" panose="020B0604020202020204"/>
              </a:rPr>
              <a:t>3</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6" name="AutoShape 16"/>
          <p:cNvSpPr/>
          <p:nvPr/>
        </p:nvSpPr>
        <p:spPr>
          <a:xfrm>
            <a:off x="9070644" y="3662598"/>
            <a:ext cx="1436420" cy="1270000"/>
          </a:xfrm>
          <a:prstGeom prst="rect">
            <a:avLst/>
          </a:prstGeom>
          <a:noFill/>
          <a:ln w="25400">
            <a:noFill/>
            <a:prstDash val="solid"/>
          </a:ln>
        </p:spPr>
        <p:txBody>
          <a:bodyPr wrap="square" lIns="127000" tIns="127000" rIns="127000" bIns="127000" rtlCol="0" anchor="ctr">
            <a:noAutofit/>
          </a:bodyPr>
          <a:lstStyle/>
          <a:p>
            <a:pPr marL="0" marR="0" lvl="0" indent="0" algn="l" defTabSz="914400" rtl="0" eaLnBrk="1" fontAlgn="auto" latinLnBrk="0" hangingPunct="1">
              <a:lnSpc>
                <a:spcPct val="83000"/>
              </a:lnSpc>
              <a:spcBef>
                <a:spcPts val="0"/>
              </a:spcBef>
              <a:spcAft>
                <a:spcPts val="0"/>
              </a:spcAft>
              <a:buClr>
                <a:srgbClr val="000000"/>
              </a:buClr>
              <a:buSzTx/>
              <a:buFont typeface="Arial" panose="020B0604020202020204"/>
              <a:buNone/>
              <a:defRPr/>
            </a:pPr>
            <a:r>
              <a:rPr kumimoji="0" lang="en-US" sz="8000" b="1" i="0" u="none" strike="noStrike" kern="0" cap="none" spc="0" normalizeH="0" baseline="0" noProof="0" dirty="0">
                <a:ln>
                  <a:noFill/>
                </a:ln>
                <a:solidFill>
                  <a:srgbClr val="1F2329">
                    <a:alpha val="5882"/>
                  </a:srgbClr>
                </a:solidFill>
                <a:effectLst/>
                <a:uLnTx/>
                <a:uFillTx/>
                <a:latin typeface="Arial" panose="020B0604020202020204"/>
                <a:cs typeface="Arial" panose="020B0604020202020204"/>
                <a:sym typeface="Arial" panose="020B0604020202020204"/>
              </a:rPr>
              <a:t>4</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7" name="AutoShape 17"/>
          <p:cNvSpPr/>
          <p:nvPr/>
        </p:nvSpPr>
        <p:spPr>
          <a:xfrm>
            <a:off x="381000" y="228600"/>
            <a:ext cx="787400" cy="520700"/>
          </a:xfrm>
          <a:prstGeom prst="rect">
            <a:avLst/>
          </a:prstGeom>
          <a:noFill/>
          <a:ln w="25400">
            <a:noFill/>
            <a:prstDash val="solid"/>
          </a:ln>
        </p:spPr>
        <p:txBody>
          <a:bodyPr wrap="square" lIns="127000" tIns="127000" rIns="127000" bIns="127000" rtlCol="0"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1400" b="1" i="0" u="none" strike="noStrike" kern="0" cap="none" spc="0" normalizeH="0" baseline="0" noProof="0">
                <a:ln>
                  <a:noFill/>
                </a:ln>
                <a:solidFill>
                  <a:srgbClr val="FFFFFF"/>
                </a:solidFill>
                <a:effectLst/>
                <a:uLnTx/>
                <a:uFillTx/>
                <a:latin typeface="Microsoft Sans Serif" panose="020B0604020202020204"/>
                <a:ea typeface="Microsoft Sans Serif" panose="020B0604020202020204"/>
                <a:cs typeface="Microsoft Sans Serif" panose="020B0604020202020204"/>
                <a:sym typeface="Microsoft Sans Serif" panose="020B0604020202020204"/>
              </a:rPr>
              <a:t>LOGO</a:t>
            </a:r>
            <a:endParaRPr kumimoji="0" lang="en-US" sz="11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 name="AutoShape 18"/>
          <p:cNvSpPr/>
          <p:nvPr/>
        </p:nvSpPr>
        <p:spPr>
          <a:xfrm>
            <a:off x="3568700" y="1363980"/>
            <a:ext cx="5054600" cy="876300"/>
          </a:xfrm>
          <a:prstGeom prst="rect">
            <a:avLst/>
          </a:prstGeom>
          <a:noFill/>
          <a:ln w="12700">
            <a:noFill/>
            <a:prstDash val="solid"/>
          </a:ln>
        </p:spPr>
        <p:txBody>
          <a:bodyPr wrap="square" lIns="127000" tIns="127000" rIns="127000" bIns="127000" rtlCol="0" anchor="ctr">
            <a:noAutofit/>
          </a:bodyPr>
          <a:lstStyle/>
          <a:p>
            <a:pPr marL="0" marR="0" lvl="0" indent="0" algn="ctr"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en-US" sz="36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rPr>
              <a:t>CONTENTS</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9" name="AutoShape 19"/>
          <p:cNvSpPr/>
          <p:nvPr/>
        </p:nvSpPr>
        <p:spPr>
          <a:xfrm>
            <a:off x="4667250" y="818764"/>
            <a:ext cx="2857500" cy="558800"/>
          </a:xfrm>
          <a:prstGeom prst="rect">
            <a:avLst/>
          </a:prstGeom>
          <a:noFill/>
          <a:ln w="12700">
            <a:noFill/>
            <a:prstDash val="solid"/>
          </a:ln>
        </p:spPr>
        <p:txBody>
          <a:bodyPr wrap="square" lIns="127000" tIns="127000" rIns="127000" bIns="127000" rtlCol="0" anchor="ctr">
            <a:noAutofit/>
          </a:bodyPr>
          <a:lstStyle/>
          <a:p>
            <a:pPr marL="0" marR="0" lvl="0" indent="0" algn="ctr"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sz="4400" b="1"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rPr>
              <a:t>目 录</a:t>
            </a:r>
            <a:endParaRPr kumimoji="0" lang="en-US" sz="28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0" name="矩形 19"/>
          <p:cNvSpPr/>
          <p:nvPr/>
        </p:nvSpPr>
        <p:spPr>
          <a:xfrm>
            <a:off x="381000" y="312983"/>
            <a:ext cx="787400" cy="312982"/>
          </a:xfrm>
          <a:prstGeom prst="rect">
            <a:avLst/>
          </a:prstGeom>
          <a:solidFill>
            <a:srgbClr val="2124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9" name="AutoShape 3"/>
          <p:cNvSpPr txBox="1"/>
          <p:nvPr/>
        </p:nvSpPr>
        <p:spPr>
          <a:xfrm>
            <a:off x="774700" y="5186788"/>
            <a:ext cx="2895600" cy="558800"/>
          </a:xfrm>
          <a:prstGeom prst="rect">
            <a:avLst/>
          </a:prstGeom>
        </p:spPr>
        <p:txBody>
          <a:bodyPr wrap="square" lIns="127000" tIns="127000" rIns="127000" bIns="12700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panose="020B0604020202020204"/>
              <a:defRPr sz="1600" b="0" i="0" u="none" strike="noStrike" cap="none">
                <a:solidFill>
                  <a:srgbClr val="1F2329">
                    <a:alpha val="100000"/>
                  </a:srgb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sz="1600" b="0" i="0" u="none" strike="noStrike" kern="0" cap="none" spc="0" normalizeH="0" baseline="0" noProof="0">
                <a:ln>
                  <a:noFill/>
                </a:ln>
                <a:solidFill>
                  <a:srgbClr val="1F2329">
                    <a:alpha val="49804"/>
                  </a:srgbClr>
                </a:solidFill>
                <a:effectLst/>
                <a:uLnTx/>
                <a:uFillTx/>
                <a:latin typeface="Arial" panose="020B0604020202020204"/>
                <a:cs typeface="Arial" panose="020B0604020202020204"/>
                <a:sym typeface="Arial" panose="020B0604020202020204"/>
              </a:rPr>
              <a:t>Pro</a:t>
            </a:r>
            <a:r>
              <a:rPr kumimoji="0" lang="en-US" altLang="zh-CN" sz="1600" b="0" i="0" u="none" strike="noStrike" kern="0" cap="none" spc="0" normalizeH="0" baseline="0" noProof="0">
                <a:ln>
                  <a:noFill/>
                </a:ln>
                <a:solidFill>
                  <a:srgbClr val="1F2329">
                    <a:alpha val="49804"/>
                  </a:srgbClr>
                </a:solidFill>
                <a:effectLst/>
                <a:uLnTx/>
                <a:uFillTx/>
                <a:latin typeface="Arial" panose="020B0604020202020204"/>
                <a:cs typeface="Arial" panose="020B0604020202020204"/>
                <a:sym typeface="Arial" panose="020B0604020202020204"/>
              </a:rPr>
              <a:t>ject</a:t>
            </a:r>
            <a:r>
              <a:rPr kumimoji="0" lang="en-US" sz="1600" b="0" i="0" u="none" strike="noStrike" kern="0" cap="none" spc="0" normalizeH="0" baseline="0" noProof="0">
                <a:ln>
                  <a:noFill/>
                </a:ln>
                <a:solidFill>
                  <a:srgbClr val="1F2329">
                    <a:alpha val="49804"/>
                  </a:srgbClr>
                </a:solidFill>
                <a:effectLst/>
                <a:uLnTx/>
                <a:uFillTx/>
                <a:latin typeface="Arial" panose="020B0604020202020204"/>
                <a:cs typeface="Arial" panose="020B0604020202020204"/>
                <a:sym typeface="Arial" panose="020B0604020202020204"/>
              </a:rPr>
              <a:t> Introduction</a:t>
            </a:r>
            <a:endParaRPr kumimoji="0" lang="en-US" sz="1600" b="0" i="0" u="none" strike="noStrike" kern="0" cap="none" spc="0" normalizeH="0" baseline="0" noProof="0" dirty="0">
              <a:ln>
                <a:noFill/>
              </a:ln>
              <a:solidFill>
                <a:srgbClr val="1F2329">
                  <a:alpha val="49804"/>
                </a:srgbClr>
              </a:solidFill>
              <a:effectLst/>
              <a:uLnTx/>
              <a:uFillTx/>
              <a:latin typeface="Arial" panose="020B0604020202020204"/>
              <a:cs typeface="Arial" panose="020B0604020202020204"/>
              <a:sym typeface="Arial" panose="020B0604020202020204"/>
            </a:endParaRPr>
          </a:p>
        </p:txBody>
      </p:sp>
      <p:sp>
        <p:nvSpPr>
          <p:cNvPr id="30" name="AutoShape 3"/>
          <p:cNvSpPr txBox="1"/>
          <p:nvPr/>
        </p:nvSpPr>
        <p:spPr>
          <a:xfrm>
            <a:off x="3556000" y="5166196"/>
            <a:ext cx="2895600" cy="558800"/>
          </a:xfrm>
          <a:prstGeom prst="rect">
            <a:avLst/>
          </a:prstGeom>
        </p:spPr>
        <p:txBody>
          <a:bodyPr wrap="square" lIns="127000" tIns="127000" rIns="127000" bIns="12700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panose="020B0604020202020204"/>
              <a:defRPr sz="1600" b="0" i="0" u="none" strike="noStrike" cap="none">
                <a:solidFill>
                  <a:srgbClr val="1F2329">
                    <a:alpha val="100000"/>
                  </a:srgb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sz="1600" b="0" i="0" u="none" strike="noStrike" kern="0" cap="none" spc="0" normalizeH="0" baseline="0" noProof="0" dirty="0">
                <a:ln>
                  <a:noFill/>
                </a:ln>
                <a:solidFill>
                  <a:srgbClr val="1F2329">
                    <a:alpha val="49804"/>
                  </a:srgbClr>
                </a:solidFill>
                <a:effectLst/>
                <a:uLnTx/>
                <a:uFillTx/>
                <a:latin typeface="Arial" panose="020B0604020202020204"/>
                <a:cs typeface="Arial" panose="020B0604020202020204"/>
                <a:sym typeface="Arial" panose="020B0604020202020204"/>
              </a:rPr>
              <a:t>Outline Design</a:t>
            </a:r>
          </a:p>
        </p:txBody>
      </p:sp>
      <p:sp>
        <p:nvSpPr>
          <p:cNvPr id="31" name="AutoShape 3"/>
          <p:cNvSpPr txBox="1"/>
          <p:nvPr/>
        </p:nvSpPr>
        <p:spPr>
          <a:xfrm>
            <a:off x="6190960" y="5186788"/>
            <a:ext cx="2895600" cy="558800"/>
          </a:xfrm>
          <a:prstGeom prst="rect">
            <a:avLst/>
          </a:prstGeom>
        </p:spPr>
        <p:txBody>
          <a:bodyPr wrap="square" lIns="127000" tIns="127000" rIns="127000" bIns="12700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panose="020B0604020202020204"/>
              <a:defRPr sz="1600" b="0" i="0" u="none" strike="noStrike" cap="none">
                <a:solidFill>
                  <a:srgbClr val="1F2329">
                    <a:alpha val="100000"/>
                  </a:srgb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sz="1600" b="0" i="0" u="none" strike="noStrike" kern="0" cap="none" spc="0" normalizeH="0" baseline="0" noProof="0" dirty="0">
                <a:ln>
                  <a:noFill/>
                </a:ln>
                <a:solidFill>
                  <a:srgbClr val="1F2329">
                    <a:alpha val="49804"/>
                  </a:srgbClr>
                </a:solidFill>
                <a:effectLst/>
                <a:uLnTx/>
                <a:uFillTx/>
                <a:latin typeface="Arial" panose="020B0604020202020204"/>
                <a:cs typeface="Arial" panose="020B0604020202020204"/>
                <a:sym typeface="Arial" panose="020B0604020202020204"/>
              </a:rPr>
              <a:t>Detailed Design</a:t>
            </a:r>
          </a:p>
        </p:txBody>
      </p:sp>
      <p:sp>
        <p:nvSpPr>
          <p:cNvPr id="32" name="AutoShape 3"/>
          <p:cNvSpPr txBox="1"/>
          <p:nvPr/>
        </p:nvSpPr>
        <p:spPr>
          <a:xfrm>
            <a:off x="8956344" y="5161578"/>
            <a:ext cx="2895600" cy="558800"/>
          </a:xfrm>
          <a:prstGeom prst="rect">
            <a:avLst/>
          </a:prstGeom>
        </p:spPr>
        <p:txBody>
          <a:bodyPr wrap="square" lIns="127000" tIns="127000" rIns="127000" bIns="12700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panose="020B0604020202020204"/>
              <a:defRPr sz="1600" b="0" i="0" u="none" strike="noStrike" cap="none">
                <a:solidFill>
                  <a:srgbClr val="1F2329">
                    <a:alpha val="100000"/>
                  </a:srgb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alpha val="49804"/>
                  </a:srgbClr>
                </a:solidFill>
                <a:effectLst/>
                <a:uLnTx/>
                <a:uFillTx/>
                <a:latin typeface="Arial" panose="020B0604020202020204"/>
                <a:cs typeface="Arial" panose="020B0604020202020204"/>
                <a:sym typeface="Arial" panose="020B0604020202020204"/>
              </a:rPr>
              <a:t>Summary</a:t>
            </a:r>
            <a:r>
              <a:rPr kumimoji="0" lang="en-US" sz="1600" b="0" i="0" u="none" strike="noStrike" kern="0" cap="none" spc="0" normalizeH="0" baseline="0" noProof="0" dirty="0">
                <a:ln>
                  <a:noFill/>
                </a:ln>
                <a:solidFill>
                  <a:srgbClr val="1F2329">
                    <a:alpha val="49804"/>
                  </a:srgbClr>
                </a:solidFill>
                <a:effectLst/>
                <a:uLnTx/>
                <a:uFillTx/>
                <a:latin typeface="Arial" panose="020B0604020202020204"/>
                <a:cs typeface="Arial" panose="020B0604020202020204"/>
                <a:sym typeface="Arial" panose="020B0604020202020204"/>
              </a:rPr>
              <a:t> </a:t>
            </a:r>
            <a:r>
              <a:rPr kumimoji="0" lang="en-US" altLang="zh-CN" sz="1600" b="0" i="0" u="none" strike="noStrike" kern="0" cap="none" spc="0" normalizeH="0" baseline="0" noProof="0" dirty="0">
                <a:ln>
                  <a:noFill/>
                </a:ln>
                <a:solidFill>
                  <a:srgbClr val="1F2329">
                    <a:alpha val="49804"/>
                  </a:srgbClr>
                </a:solidFill>
                <a:effectLst/>
                <a:uLnTx/>
                <a:uFillTx/>
                <a:latin typeface="Arial" panose="020B0604020202020204"/>
                <a:cs typeface="Arial" panose="020B0604020202020204"/>
                <a:sym typeface="Arial" panose="020B0604020202020204"/>
              </a:rPr>
              <a:t>and Outlook</a:t>
            </a:r>
            <a:endParaRPr kumimoji="0" lang="en-US" sz="1600" b="0" i="0" u="none" strike="noStrike" kern="0" cap="none" spc="0" normalizeH="0" baseline="0" noProof="0" dirty="0">
              <a:ln>
                <a:noFill/>
              </a:ln>
              <a:solidFill>
                <a:srgbClr val="1F2329">
                  <a:alpha val="49804"/>
                </a:srgbClr>
              </a:solidFill>
              <a:effectLst/>
              <a:uLnTx/>
              <a:uFillTx/>
              <a:latin typeface="Arial" panose="020B0604020202020204"/>
              <a:cs typeface="Arial" panose="020B0604020202020204"/>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35534" y="1073150"/>
            <a:ext cx="4610861" cy="1568450"/>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AutoShape 35"/>
          <p:cNvSpPr/>
          <p:nvPr/>
        </p:nvSpPr>
        <p:spPr>
          <a:xfrm>
            <a:off x="1255142" y="1162051"/>
            <a:ext cx="4276678" cy="1339849"/>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5.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有无电梯影响</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杭州</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二手房中有电梯的二手房平均单价高于无电梯的二手房。但是分区而言，除西湖区、滨江区、富阳区无电梯房平均单价高于有电梯房平均单价，其余区无电梯房平均单价低于有电梯房。</a:t>
            </a: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34" name="标题 1"/>
          <p:cNvSpPr txBox="1"/>
          <p:nvPr/>
        </p:nvSpPr>
        <p:spPr>
          <a:xfrm>
            <a:off x="6518729" y="4643930"/>
            <a:ext cx="4610861" cy="1485320"/>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6800866" y="4768850"/>
            <a:ext cx="4046584" cy="12700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6.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房屋户型影响</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从各户型平均房价看，杭州</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4</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室</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2</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厅的二手房最贵，平均单价为</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35583</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元</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平米；房屋数量最多的</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3</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室</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2</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厅户型的房屋的价格较低，平均单价为</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23328</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元</a:t>
            </a:r>
            <a:r>
              <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平米。</a:t>
            </a:r>
          </a:p>
        </p:txBody>
      </p:sp>
      <p:pic>
        <p:nvPicPr>
          <p:cNvPr id="6" name="图片 5"/>
          <p:cNvPicPr>
            <a:picLocks noChangeAspect="1"/>
          </p:cNvPicPr>
          <p:nvPr/>
        </p:nvPicPr>
        <p:blipFill>
          <a:blip r:embed="rId9"/>
          <a:stretch>
            <a:fillRect/>
          </a:stretch>
        </p:blipFill>
        <p:spPr>
          <a:xfrm>
            <a:off x="612543" y="2889250"/>
            <a:ext cx="5456842" cy="3240000"/>
          </a:xfrm>
          <a:prstGeom prst="rect">
            <a:avLst/>
          </a:prstGeom>
        </p:spPr>
      </p:pic>
      <p:pic>
        <p:nvPicPr>
          <p:cNvPr id="7" name="图片 6" descr="各户型二手房均价"/>
          <p:cNvPicPr>
            <a:picLocks noChangeAspect="1"/>
          </p:cNvPicPr>
          <p:nvPr/>
        </p:nvPicPr>
        <p:blipFill>
          <a:blip r:embed="rId10"/>
          <a:stretch>
            <a:fillRect/>
          </a:stretch>
        </p:blipFill>
        <p:spPr>
          <a:xfrm>
            <a:off x="6198115" y="1073150"/>
            <a:ext cx="5562600" cy="3240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35534" y="1073150"/>
            <a:ext cx="4610861" cy="1568450"/>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AutoShape 35"/>
          <p:cNvSpPr/>
          <p:nvPr/>
        </p:nvSpPr>
        <p:spPr>
          <a:xfrm>
            <a:off x="1255142" y="1200150"/>
            <a:ext cx="4276678" cy="130175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7. </a:t>
            </a: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房屋面积影响</a:t>
            </a:r>
            <a:endParaRPr kumimoji="0" lang="en-US" altLang="zh-CN"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观察房屋单价与面积的散点图和计算相关性可知：</a:t>
            </a:r>
            <a:endParaRPr kumimoji="0" lang="en-US" altLang="zh-CN"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000000">
                    <a:lumMod val="85000"/>
                    <a:lumOff val="15000"/>
                  </a:srgbClr>
                </a:solidFill>
                <a:effectLst/>
                <a:uLnTx/>
                <a:uFillTx/>
                <a:latin typeface="宋体" panose="02010600030101010101" pitchFamily="2" charset="-122"/>
                <a:cs typeface="+mn-ea"/>
                <a:sym typeface="+mn-ea"/>
              </a:rPr>
              <a:t>  房屋单价与建筑面积并无明显关系，样本点分布也较为集中，离散值不多，但单价特别高的房源，建筑面积都不是太大，因为这些房源一般都位于市中心。</a:t>
            </a:r>
          </a:p>
        </p:txBody>
      </p:sp>
      <p:pic>
        <p:nvPicPr>
          <p:cNvPr id="11" name="图片 10"/>
          <p:cNvPicPr>
            <a:picLocks noChangeAspect="1"/>
          </p:cNvPicPr>
          <p:nvPr/>
        </p:nvPicPr>
        <p:blipFill>
          <a:blip r:embed="rId9"/>
          <a:stretch>
            <a:fillRect/>
          </a:stretch>
        </p:blipFill>
        <p:spPr>
          <a:xfrm>
            <a:off x="1863001" y="3017279"/>
            <a:ext cx="2079625" cy="3104033"/>
          </a:xfrm>
          <a:prstGeom prst="rect">
            <a:avLst/>
          </a:prstGeom>
        </p:spPr>
      </p:pic>
      <p:pic>
        <p:nvPicPr>
          <p:cNvPr id="14" name="图片 13"/>
          <p:cNvPicPr>
            <a:picLocks noChangeAspect="1"/>
          </p:cNvPicPr>
          <p:nvPr/>
        </p:nvPicPr>
        <p:blipFill>
          <a:blip r:embed="rId10"/>
          <a:stretch>
            <a:fillRect/>
          </a:stretch>
        </p:blipFill>
        <p:spPr>
          <a:xfrm>
            <a:off x="4722067" y="2835501"/>
            <a:ext cx="6386241" cy="3600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181979" y="1729808"/>
            <a:ext cx="3756021" cy="2518341"/>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4" name="标题 1"/>
          <p:cNvSpPr txBox="1"/>
          <p:nvPr/>
        </p:nvSpPr>
        <p:spPr>
          <a:xfrm>
            <a:off x="8517740" y="1997957"/>
            <a:ext cx="2616506"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rgbClr val="5FB6F1">
                  <a:alpha val="50000"/>
                </a:srgb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1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5" name="标题 1"/>
          <p:cNvSpPr txBox="1"/>
          <p:nvPr/>
        </p:nvSpPr>
        <p:spPr>
          <a:xfrm>
            <a:off x="8478953" y="1752414"/>
            <a:ext cx="608484" cy="557930"/>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2400" b="0" i="0" u="none" strike="noStrike" kern="1200" cap="none" spc="0" normalizeH="0" baseline="0" noProof="0" dirty="0">
                <a:ln w="12700">
                  <a:noFill/>
                </a:ln>
                <a:solidFill>
                  <a:srgbClr val="5FB6F1">
                    <a:alpha val="100000"/>
                  </a:srgbClr>
                </a:solidFill>
                <a:effectLst/>
                <a:uLnTx/>
                <a:uFillTx/>
                <a:latin typeface="Arial" panose="020B0604020202020204"/>
                <a:ea typeface="Source Han Sans CN Bold"/>
                <a:cs typeface="Arial" panose="020B0604020202020204"/>
                <a:sym typeface="Arial" panose="020B0604020202020204"/>
              </a:rPr>
              <a:t>03</a:t>
            </a:r>
            <a:endParaRPr kumimoji="1" lang="zh-CN" altLang="en-US" sz="1800" b="0" i="0" u="none" strike="noStrike" kern="1200" cap="none" spc="0" normalizeH="0" baseline="0" noProof="0" dirty="0">
              <a:ln>
                <a:noFill/>
              </a:ln>
              <a:solidFill>
                <a:srgbClr val="000000"/>
              </a:solidFill>
              <a:effectLst/>
              <a:uLnTx/>
              <a:uFillTx/>
              <a:latin typeface="Arial" panose="020B0604020202020204"/>
              <a:ea typeface="等线" panose="02010600030101010101" charset="-122"/>
              <a:cs typeface="Arial" panose="020B0604020202020204"/>
              <a:sym typeface="Arial" panose="020B0604020202020204"/>
            </a:endParaRPr>
          </a:p>
        </p:txBody>
      </p:sp>
      <p:sp>
        <p:nvSpPr>
          <p:cNvPr id="7" name="AutoShape 36"/>
          <p:cNvSpPr/>
          <p:nvPr/>
        </p:nvSpPr>
        <p:spPr>
          <a:xfrm>
            <a:off x="8743259" y="1845578"/>
            <a:ext cx="340159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高德地图显示</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AutoShape 35"/>
          <p:cNvSpPr/>
          <p:nvPr/>
        </p:nvSpPr>
        <p:spPr>
          <a:xfrm>
            <a:off x="8445067" y="2362614"/>
            <a:ext cx="2997633" cy="1885535"/>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我们将计算得到的每个城区平均单价映射在杭州市的地图上，便于用户更加直观的看出房价与地段的关系。</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均价最高的四个区就是杭州市的中心城区，交通便利，基础设施完善。</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endPar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13" name="图片 12"/>
          <p:cNvPicPr>
            <a:picLocks noChangeAspect="1"/>
          </p:cNvPicPr>
          <p:nvPr/>
        </p:nvPicPr>
        <p:blipFill>
          <a:blip r:embed="rId9"/>
          <a:stretch>
            <a:fillRect/>
          </a:stretch>
        </p:blipFill>
        <p:spPr>
          <a:xfrm>
            <a:off x="398805" y="1499015"/>
            <a:ext cx="7449666" cy="4125118"/>
          </a:xfrm>
          <a:prstGeom prst="rect">
            <a:avLst/>
          </a:prstGeom>
        </p:spPr>
      </p:pic>
      <p:sp>
        <p:nvSpPr>
          <p:cNvPr id="14" name="平行四边形 13"/>
          <p:cNvSpPr/>
          <p:nvPr/>
        </p:nvSpPr>
        <p:spPr>
          <a:xfrm>
            <a:off x="3327401" y="2698750"/>
            <a:ext cx="1911350" cy="1797050"/>
          </a:xfrm>
          <a:prstGeom prst="parallelogram">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10134" y="1378368"/>
            <a:ext cx="4610861" cy="521928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4" name="标题 1"/>
          <p:cNvSpPr txBox="1"/>
          <p:nvPr/>
        </p:nvSpPr>
        <p:spPr>
          <a:xfrm>
            <a:off x="1345895" y="1646517"/>
            <a:ext cx="2616506"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rgbClr val="5FB6F1">
                  <a:alpha val="50000"/>
                </a:srgb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1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5" name="标题 1"/>
          <p:cNvSpPr txBox="1"/>
          <p:nvPr/>
        </p:nvSpPr>
        <p:spPr>
          <a:xfrm>
            <a:off x="1269008" y="1400974"/>
            <a:ext cx="608484" cy="557930"/>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2400" b="0" i="0" u="none" strike="noStrike" kern="1200" cap="none" spc="0" normalizeH="0" baseline="0" noProof="0" dirty="0">
                <a:ln w="12700">
                  <a:noFill/>
                </a:ln>
                <a:solidFill>
                  <a:srgbClr val="5FB6F1">
                    <a:alpha val="100000"/>
                  </a:srgbClr>
                </a:solidFill>
                <a:effectLst/>
                <a:uLnTx/>
                <a:uFillTx/>
                <a:latin typeface="Arial" panose="020B0604020202020204"/>
                <a:ea typeface="Source Han Sans CN Bold"/>
                <a:cs typeface="Arial" panose="020B0604020202020204"/>
                <a:sym typeface="Arial" panose="020B0604020202020204"/>
              </a:rPr>
              <a:t>01</a:t>
            </a:r>
            <a:endParaRPr kumimoji="1" lang="zh-CN" altLang="en-US" sz="1800" b="0" i="0" u="none" strike="noStrike" kern="1200" cap="none" spc="0" normalizeH="0" baseline="0" noProof="0" dirty="0">
              <a:ln>
                <a:noFill/>
              </a:ln>
              <a:solidFill>
                <a:srgbClr val="000000"/>
              </a:solidFill>
              <a:effectLst/>
              <a:uLnTx/>
              <a:uFillTx/>
              <a:latin typeface="Arial" panose="020B0604020202020204"/>
              <a:ea typeface="等线" panose="02010600030101010101" charset="-122"/>
              <a:cs typeface="Arial" panose="020B0604020202020204"/>
              <a:sym typeface="Arial" panose="020B0604020202020204"/>
            </a:endParaRPr>
          </a:p>
        </p:txBody>
      </p:sp>
      <p:sp>
        <p:nvSpPr>
          <p:cNvPr id="7" name="AutoShape 36"/>
          <p:cNvSpPr/>
          <p:nvPr/>
        </p:nvSpPr>
        <p:spPr>
          <a:xfrm>
            <a:off x="1571414" y="1494138"/>
            <a:ext cx="340159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en-US" altLang="zh-CN" sz="1800" b="1" i="0" u="none" strike="noStrike" kern="0" cap="none" spc="0" normalizeH="0" baseline="0" noProof="0" dirty="0" err="1">
                <a:ln>
                  <a:noFill/>
                </a:ln>
                <a:solidFill>
                  <a:srgbClr val="1F2329"/>
                </a:solidFill>
                <a:effectLst/>
                <a:uLnTx/>
                <a:uFillTx/>
                <a:latin typeface="Arial" panose="020B0604020202020204"/>
                <a:cs typeface="Arial" panose="020B0604020202020204"/>
                <a:sym typeface="Arial" panose="020B0604020202020204"/>
              </a:rPr>
              <a:t>XGBoost</a:t>
            </a: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预测</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AutoShape 13"/>
          <p:cNvSpPr/>
          <p:nvPr/>
        </p:nvSpPr>
        <p:spPr>
          <a:xfrm>
            <a:off x="645689" y="781705"/>
            <a:ext cx="2946888"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房价预测模块</a:t>
            </a:r>
            <a:endParaRPr kumimoji="0" lang="en-US" altLang="zh-CN" sz="2400" b="0"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endParaRPr>
          </a:p>
        </p:txBody>
      </p:sp>
      <p:sp>
        <p:nvSpPr>
          <p:cNvPr id="12" name="AutoShape 35"/>
          <p:cNvSpPr/>
          <p:nvPr/>
        </p:nvSpPr>
        <p:spPr>
          <a:xfrm>
            <a:off x="1273222" y="2061300"/>
            <a:ext cx="4276678" cy="105655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特征工程</a:t>
            </a:r>
            <a:endParaRPr kumimoji="0" lang="en-US" altLang="zh-CN"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特征选择</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XGBoost_all</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采用除总价、单价外的所有特征，</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XGBoost_part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还去掉了</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XGBoost_all</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结果中重要性最低的</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10</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个特征。</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14" name="AutoShape 35"/>
          <p:cNvSpPr/>
          <p:nvPr/>
        </p:nvSpPr>
        <p:spPr>
          <a:xfrm>
            <a:off x="1273222" y="4705347"/>
            <a:ext cx="4276678" cy="997911"/>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交互特征构造</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：为了增加模型表达能力，构造了建筑面积 </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区域</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位置信息、建筑面积 </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装修情况、总层数 </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是否电梯四个交互特征。</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16" name="图片 15"/>
          <p:cNvPicPr>
            <a:picLocks noChangeAspect="1"/>
          </p:cNvPicPr>
          <p:nvPr/>
        </p:nvPicPr>
        <p:blipFill>
          <a:blip r:embed="rId9"/>
          <a:stretch>
            <a:fillRect/>
          </a:stretch>
        </p:blipFill>
        <p:spPr>
          <a:xfrm>
            <a:off x="1273222" y="3139593"/>
            <a:ext cx="4166593" cy="487340"/>
          </a:xfrm>
          <a:prstGeom prst="rect">
            <a:avLst/>
          </a:prstGeom>
        </p:spPr>
      </p:pic>
      <p:sp>
        <p:nvSpPr>
          <p:cNvPr id="17" name="AutoShape 35"/>
          <p:cNvSpPr/>
          <p:nvPr/>
        </p:nvSpPr>
        <p:spPr>
          <a:xfrm>
            <a:off x="1273222" y="3499933"/>
            <a:ext cx="4276678" cy="759831"/>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类型转换</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：将诸如“交通情况”、“所在区域”等分类字段统一转换为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category</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类型，方便后续编码和建模。</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19" name="图片 18"/>
          <p:cNvPicPr>
            <a:picLocks noChangeAspect="1"/>
          </p:cNvPicPr>
          <p:nvPr/>
        </p:nvPicPr>
        <p:blipFill>
          <a:blip r:embed="rId10"/>
          <a:stretch>
            <a:fillRect/>
          </a:stretch>
        </p:blipFill>
        <p:spPr>
          <a:xfrm>
            <a:off x="1445177" y="4170215"/>
            <a:ext cx="3932768" cy="574023"/>
          </a:xfrm>
          <a:prstGeom prst="rect">
            <a:avLst/>
          </a:prstGeom>
        </p:spPr>
      </p:pic>
      <p:pic>
        <p:nvPicPr>
          <p:cNvPr id="22" name="图片 21"/>
          <p:cNvPicPr>
            <a:picLocks noChangeAspect="1"/>
          </p:cNvPicPr>
          <p:nvPr/>
        </p:nvPicPr>
        <p:blipFill>
          <a:blip r:embed="rId11"/>
          <a:stretch>
            <a:fillRect/>
          </a:stretch>
        </p:blipFill>
        <p:spPr>
          <a:xfrm>
            <a:off x="1505096" y="5614272"/>
            <a:ext cx="3932768" cy="753558"/>
          </a:xfrm>
          <a:prstGeom prst="rect">
            <a:avLst/>
          </a:prstGeom>
        </p:spPr>
      </p:pic>
      <p:sp>
        <p:nvSpPr>
          <p:cNvPr id="28" name="标题 1"/>
          <p:cNvSpPr txBox="1"/>
          <p:nvPr/>
        </p:nvSpPr>
        <p:spPr>
          <a:xfrm>
            <a:off x="6571005" y="1340505"/>
            <a:ext cx="4610861" cy="521928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20" name="AutoShape 35"/>
          <p:cNvSpPr/>
          <p:nvPr/>
        </p:nvSpPr>
        <p:spPr>
          <a:xfrm>
            <a:off x="6680200" y="1494537"/>
            <a:ext cx="4276678" cy="809243"/>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非线性变换</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：对面积分别进行了开方与对数变换，对层数进行开方运算，提升模型对非线性关系的刻画能力。</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31" name="图片 30"/>
          <p:cNvPicPr>
            <a:picLocks noChangeAspect="1"/>
          </p:cNvPicPr>
          <p:nvPr/>
        </p:nvPicPr>
        <p:blipFill>
          <a:blip r:embed="rId12"/>
          <a:stretch>
            <a:fillRect/>
          </a:stretch>
        </p:blipFill>
        <p:spPr>
          <a:xfrm>
            <a:off x="6834051" y="2303780"/>
            <a:ext cx="3777573" cy="836257"/>
          </a:xfrm>
          <a:prstGeom prst="rect">
            <a:avLst/>
          </a:prstGeom>
        </p:spPr>
      </p:pic>
      <p:sp>
        <p:nvSpPr>
          <p:cNvPr id="32" name="AutoShape 35"/>
          <p:cNvSpPr/>
          <p:nvPr/>
        </p:nvSpPr>
        <p:spPr>
          <a:xfrm>
            <a:off x="6680200" y="3077840"/>
            <a:ext cx="4276678" cy="966128"/>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目标编码</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Target Encoding</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）：对高基数的类别特征如“所在位置”、“小区名称”等应用了目标编码方式，使用房价均值对类别进行数值化；</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36" name="图片 35"/>
          <p:cNvPicPr>
            <a:picLocks noChangeAspect="1"/>
          </p:cNvPicPr>
          <p:nvPr/>
        </p:nvPicPr>
        <p:blipFill>
          <a:blip r:embed="rId13"/>
          <a:stretch>
            <a:fillRect/>
          </a:stretch>
        </p:blipFill>
        <p:spPr>
          <a:xfrm>
            <a:off x="6823436" y="3910621"/>
            <a:ext cx="4105997" cy="781325"/>
          </a:xfrm>
          <a:prstGeom prst="rect">
            <a:avLst/>
          </a:prstGeom>
        </p:spPr>
      </p:pic>
      <p:sp>
        <p:nvSpPr>
          <p:cNvPr id="37" name="AutoShape 35"/>
          <p:cNvSpPr/>
          <p:nvPr/>
        </p:nvSpPr>
        <p:spPr>
          <a:xfrm>
            <a:off x="6680200" y="4691946"/>
            <a:ext cx="4276678" cy="710982"/>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房间密度等新特征</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：合并了卧室、客厅、卫生间数，构造“总房间数”和“房间密度”作为居住舒适度指标。</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39" name="图片 38"/>
          <p:cNvPicPr>
            <a:picLocks noChangeAspect="1"/>
          </p:cNvPicPr>
          <p:nvPr/>
        </p:nvPicPr>
        <p:blipFill>
          <a:blip r:embed="rId14"/>
          <a:stretch>
            <a:fillRect/>
          </a:stretch>
        </p:blipFill>
        <p:spPr>
          <a:xfrm>
            <a:off x="6834051" y="5379064"/>
            <a:ext cx="4145784" cy="6022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10134" y="996950"/>
            <a:ext cx="4610861" cy="5505450"/>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AutoShape 35"/>
          <p:cNvSpPr/>
          <p:nvPr/>
        </p:nvSpPr>
        <p:spPr>
          <a:xfrm>
            <a:off x="1273222" y="1051650"/>
            <a:ext cx="4276678" cy="128515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超参数优化</a:t>
            </a:r>
            <a:endParaRPr kumimoji="0" lang="en-US" altLang="zh-CN"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通过</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RandomizedSearchCV</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进行了超参数优化，搜索了如</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max_depth</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n_estimators</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learning_rate</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subsample</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等关键参数。</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15" name="图片 14"/>
          <p:cNvPicPr>
            <a:picLocks noChangeAspect="1"/>
          </p:cNvPicPr>
          <p:nvPr/>
        </p:nvPicPr>
        <p:blipFill>
          <a:blip r:embed="rId9"/>
          <a:stretch>
            <a:fillRect/>
          </a:stretch>
        </p:blipFill>
        <p:spPr>
          <a:xfrm>
            <a:off x="1262566" y="2391500"/>
            <a:ext cx="2480353" cy="1577250"/>
          </a:xfrm>
          <a:prstGeom prst="rect">
            <a:avLst/>
          </a:prstGeom>
        </p:spPr>
      </p:pic>
      <p:pic>
        <p:nvPicPr>
          <p:cNvPr id="8" name="图片 7"/>
          <p:cNvPicPr>
            <a:picLocks noChangeAspect="1"/>
          </p:cNvPicPr>
          <p:nvPr/>
        </p:nvPicPr>
        <p:blipFill>
          <a:blip r:embed="rId10"/>
          <a:stretch>
            <a:fillRect/>
          </a:stretch>
        </p:blipFill>
        <p:spPr>
          <a:xfrm>
            <a:off x="3087436" y="3346896"/>
            <a:ext cx="2307494" cy="1868212"/>
          </a:xfrm>
          <a:prstGeom prst="rect">
            <a:avLst/>
          </a:prstGeom>
        </p:spPr>
      </p:pic>
      <p:sp>
        <p:nvSpPr>
          <p:cNvPr id="23" name="AutoShape 35"/>
          <p:cNvSpPr/>
          <p:nvPr/>
        </p:nvSpPr>
        <p:spPr>
          <a:xfrm>
            <a:off x="1212165" y="5079723"/>
            <a:ext cx="4276678" cy="1285150"/>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最佳参数</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{'subsample': 0.6,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reg_lambda</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1,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reg_alpha</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0,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n_estimators</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300,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min_child_weight</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3,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max_depth</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9,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learning_rate</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0.05, 'gamma': 0,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colsample_bytree</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0.6}</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最佳交叉验证得分</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0.9165077924728393</a:t>
            </a:r>
          </a:p>
        </p:txBody>
      </p:sp>
      <p:sp>
        <p:nvSpPr>
          <p:cNvPr id="24" name="标题 1"/>
          <p:cNvSpPr txBox="1"/>
          <p:nvPr/>
        </p:nvSpPr>
        <p:spPr>
          <a:xfrm>
            <a:off x="6571005" y="993083"/>
            <a:ext cx="4610861" cy="1771785"/>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25" name="AutoShape 35"/>
          <p:cNvSpPr/>
          <p:nvPr/>
        </p:nvSpPr>
        <p:spPr>
          <a:xfrm>
            <a:off x="6834093" y="1016169"/>
            <a:ext cx="4276678" cy="96765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3.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模型构建</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用上一步超参数调优得到的最佳参数训练出最终的</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XGBoost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33" name="图片 32"/>
          <p:cNvPicPr>
            <a:picLocks noChangeAspect="1"/>
          </p:cNvPicPr>
          <p:nvPr/>
        </p:nvPicPr>
        <p:blipFill>
          <a:blip r:embed="rId11"/>
          <a:stretch>
            <a:fillRect/>
          </a:stretch>
        </p:blipFill>
        <p:spPr>
          <a:xfrm>
            <a:off x="7042928" y="2046524"/>
            <a:ext cx="3875848" cy="540188"/>
          </a:xfrm>
          <a:prstGeom prst="rect">
            <a:avLst/>
          </a:prstGeom>
        </p:spPr>
      </p:pic>
      <p:sp>
        <p:nvSpPr>
          <p:cNvPr id="34" name="标题 1"/>
          <p:cNvSpPr txBox="1"/>
          <p:nvPr/>
        </p:nvSpPr>
        <p:spPr>
          <a:xfrm>
            <a:off x="6581663" y="3083738"/>
            <a:ext cx="4610861" cy="341866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6844751" y="3284489"/>
            <a:ext cx="4276678" cy="948512"/>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4.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模型解释性</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XGBoost_all</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模型在测试集比例为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20%</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时，变量重要性排名前</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10</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名的因素如下：</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42" name="图片 41"/>
          <p:cNvPicPr>
            <a:picLocks noChangeAspect="1"/>
          </p:cNvPicPr>
          <p:nvPr/>
        </p:nvPicPr>
        <p:blipFill>
          <a:blip r:embed="rId12"/>
          <a:stretch>
            <a:fillRect/>
          </a:stretch>
        </p:blipFill>
        <p:spPr>
          <a:xfrm>
            <a:off x="7042930" y="4233001"/>
            <a:ext cx="2141861" cy="1950529"/>
          </a:xfrm>
          <a:prstGeom prst="rect">
            <a:avLst/>
          </a:prstGeom>
        </p:spPr>
      </p:pic>
      <p:sp>
        <p:nvSpPr>
          <p:cNvPr id="43" name="AutoShape 35"/>
          <p:cNvSpPr/>
          <p:nvPr/>
        </p:nvSpPr>
        <p:spPr>
          <a:xfrm>
            <a:off x="9161156" y="4036150"/>
            <a:ext cx="1818679" cy="2203450"/>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分析可知对预测总价最重要的两大因素：</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房屋地段（小区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位置</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区域）</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建筑面积</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标题 1"/>
          <p:cNvSpPr txBox="1"/>
          <p:nvPr/>
        </p:nvSpPr>
        <p:spPr>
          <a:xfrm>
            <a:off x="1070053" y="1282788"/>
            <a:ext cx="4790997" cy="250904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1333141" y="1483538"/>
            <a:ext cx="4276678" cy="2081261"/>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5.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性能评估</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使用决定系数</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R2</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、均方根误差</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RMSE</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、平均绝对误差</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MAE</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评估最终的</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XGBoost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分析表格可知：测试集比例低一些整体预测表现会更好，但测试集样本量很小时，其代表性可能不足，测试结果更容易受到随机波动的影响，无法反映真实的模型性能。</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目前模型</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R2</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在</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0.89</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左右，整体表现较好。</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graphicFrame>
        <p:nvGraphicFramePr>
          <p:cNvPr id="40" name="表格 39"/>
          <p:cNvGraphicFramePr>
            <a:graphicFrameLocks noGrp="1"/>
          </p:cNvGraphicFramePr>
          <p:nvPr/>
        </p:nvGraphicFramePr>
        <p:xfrm>
          <a:off x="3759199" y="4043592"/>
          <a:ext cx="6510245" cy="2001520"/>
        </p:xfrm>
        <a:graphic>
          <a:graphicData uri="http://schemas.openxmlformats.org/drawingml/2006/table">
            <a:tbl>
              <a:tblPr firstRow="1" bandRow="1">
                <a:tableStyleId>{5A111915-BE36-4E01-A7E5-04B1672EAD32}</a:tableStyleId>
              </a:tblPr>
              <a:tblGrid>
                <a:gridCol w="1302049">
                  <a:extLst>
                    <a:ext uri="{9D8B030D-6E8A-4147-A177-3AD203B41FA5}">
                      <a16:colId xmlns:a16="http://schemas.microsoft.com/office/drawing/2014/main" val="20000"/>
                    </a:ext>
                  </a:extLst>
                </a:gridCol>
                <a:gridCol w="1302049">
                  <a:extLst>
                    <a:ext uri="{9D8B030D-6E8A-4147-A177-3AD203B41FA5}">
                      <a16:colId xmlns:a16="http://schemas.microsoft.com/office/drawing/2014/main" val="20001"/>
                    </a:ext>
                  </a:extLst>
                </a:gridCol>
                <a:gridCol w="1302049">
                  <a:extLst>
                    <a:ext uri="{9D8B030D-6E8A-4147-A177-3AD203B41FA5}">
                      <a16:colId xmlns:a16="http://schemas.microsoft.com/office/drawing/2014/main" val="20002"/>
                    </a:ext>
                  </a:extLst>
                </a:gridCol>
                <a:gridCol w="1302049">
                  <a:extLst>
                    <a:ext uri="{9D8B030D-6E8A-4147-A177-3AD203B41FA5}">
                      <a16:colId xmlns:a16="http://schemas.microsoft.com/office/drawing/2014/main" val="20003"/>
                    </a:ext>
                  </a:extLst>
                </a:gridCol>
                <a:gridCol w="1302049">
                  <a:extLst>
                    <a:ext uri="{9D8B030D-6E8A-4147-A177-3AD203B41FA5}">
                      <a16:colId xmlns:a16="http://schemas.microsoft.com/office/drawing/2014/main" val="20004"/>
                    </a:ext>
                  </a:extLst>
                </a:gridCol>
              </a:tblGrid>
              <a:tr h="370840">
                <a:tc>
                  <a:txBody>
                    <a:bodyPr/>
                    <a:lstStyle/>
                    <a:p>
                      <a:pPr algn="ctr"/>
                      <a:r>
                        <a:rPr lang="zh-CN" altLang="en-US" dirty="0"/>
                        <a:t>模型</a:t>
                      </a:r>
                    </a:p>
                  </a:txBody>
                  <a:tcPr anchor="ctr"/>
                </a:tc>
                <a:tc>
                  <a:txBody>
                    <a:bodyPr/>
                    <a:lstStyle/>
                    <a:p>
                      <a:pPr algn="ctr"/>
                      <a:r>
                        <a:rPr lang="zh-CN" altLang="en-US" dirty="0"/>
                        <a:t>测试集比例</a:t>
                      </a:r>
                    </a:p>
                  </a:txBody>
                  <a:tcPr anchor="ctr"/>
                </a:tc>
                <a:tc>
                  <a:txBody>
                    <a:bodyPr/>
                    <a:lstStyle/>
                    <a:p>
                      <a:pPr algn="ctr"/>
                      <a:r>
                        <a:rPr lang="zh-CN" altLang="en-US" dirty="0"/>
                        <a:t>决定系数</a:t>
                      </a:r>
                      <a:endParaRPr lang="en-US" altLang="zh-CN" dirty="0"/>
                    </a:p>
                    <a:p>
                      <a:pPr algn="ctr"/>
                      <a:r>
                        <a:rPr lang="en-US" altLang="zh-CN" dirty="0"/>
                        <a:t>R2</a:t>
                      </a:r>
                      <a:endParaRPr lang="zh-CN" altLang="en-US" dirty="0"/>
                    </a:p>
                  </a:txBody>
                  <a:tcPr anchor="ctr"/>
                </a:tc>
                <a:tc>
                  <a:txBody>
                    <a:bodyPr/>
                    <a:lstStyle/>
                    <a:p>
                      <a:pPr algn="ctr"/>
                      <a:r>
                        <a:rPr lang="zh-CN" altLang="en-US" dirty="0"/>
                        <a:t>均方根误差</a:t>
                      </a:r>
                      <a:endParaRPr lang="en-US" altLang="zh-CN" dirty="0"/>
                    </a:p>
                    <a:p>
                      <a:pPr algn="ctr"/>
                      <a:r>
                        <a:rPr lang="en-US" altLang="zh-CN" dirty="0"/>
                        <a:t>RMSE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zh-CN" altLang="en-US" dirty="0"/>
                        <a:t>平均绝对误差</a:t>
                      </a:r>
                      <a:endParaRPr lang="en-US" altLang="zh-CN"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dirty="0"/>
                        <a:t>MAE</a:t>
                      </a:r>
                      <a:endParaRPr lang="zh-CN" altLang="en-US" dirty="0"/>
                    </a:p>
                  </a:txBody>
                  <a:tcPr anchor="ctr"/>
                </a:tc>
                <a:extLst>
                  <a:ext uri="{0D108BD9-81ED-4DB2-BD59-A6C34878D82A}">
                    <a16:rowId xmlns:a16="http://schemas.microsoft.com/office/drawing/2014/main" val="10000"/>
                  </a:ext>
                </a:extLst>
              </a:tr>
              <a:tr h="370840">
                <a:tc rowSpan="2">
                  <a:txBody>
                    <a:bodyPr/>
                    <a:lstStyle/>
                    <a:p>
                      <a:pPr algn="ctr"/>
                      <a:r>
                        <a:rPr lang="en-US" altLang="zh-CN" sz="1400" dirty="0" err="1">
                          <a:solidFill>
                            <a:srgbClr val="1F2329"/>
                          </a:solidFill>
                          <a:sym typeface="+mn-ea"/>
                        </a:rPr>
                        <a:t>XGBoost_all</a:t>
                      </a:r>
                      <a:endParaRPr lang="zh-CN" altLang="en-US" dirty="0"/>
                    </a:p>
                  </a:txBody>
                  <a:tcPr anchor="ctr"/>
                </a:tc>
                <a:tc>
                  <a:txBody>
                    <a:bodyPr/>
                    <a:lstStyle/>
                    <a:p>
                      <a:pPr algn="ctr"/>
                      <a:r>
                        <a:rPr lang="en-US" altLang="zh-CN" dirty="0"/>
                        <a:t>20%</a:t>
                      </a:r>
                      <a:endParaRPr lang="zh-CN" altLang="en-US" dirty="0"/>
                    </a:p>
                  </a:txBody>
                  <a:tcPr anchor="ctr"/>
                </a:tc>
                <a:tc>
                  <a:txBody>
                    <a:bodyPr/>
                    <a:lstStyle/>
                    <a:p>
                      <a:pPr algn="ctr"/>
                      <a:r>
                        <a:rPr lang="en-US" altLang="zh-CN" dirty="0"/>
                        <a:t>0.8822</a:t>
                      </a:r>
                      <a:endParaRPr lang="zh-CN" altLang="en-US" dirty="0"/>
                    </a:p>
                  </a:txBody>
                  <a:tcPr anchor="ctr"/>
                </a:tc>
                <a:tc>
                  <a:txBody>
                    <a:bodyPr/>
                    <a:lstStyle/>
                    <a:p>
                      <a:pPr algn="ctr"/>
                      <a:r>
                        <a:rPr lang="en-US" altLang="zh-CN" dirty="0"/>
                        <a:t>86.50</a:t>
                      </a:r>
                      <a:endParaRPr lang="zh-CN" altLang="en-US" dirty="0"/>
                    </a:p>
                  </a:txBody>
                  <a:tcPr anchor="ctr"/>
                </a:tc>
                <a:tc>
                  <a:txBody>
                    <a:bodyPr/>
                    <a:lstStyle/>
                    <a:p>
                      <a:pPr algn="ctr"/>
                      <a:r>
                        <a:rPr lang="en-US" altLang="zh-CN" dirty="0"/>
                        <a:t>39.29</a:t>
                      </a:r>
                      <a:endParaRPr lang="zh-CN" altLang="en-US" dirty="0"/>
                    </a:p>
                  </a:txBody>
                  <a:tcPr anchor="ctr"/>
                </a:tc>
                <a:extLst>
                  <a:ext uri="{0D108BD9-81ED-4DB2-BD59-A6C34878D82A}">
                    <a16:rowId xmlns:a16="http://schemas.microsoft.com/office/drawing/2014/main" val="10001"/>
                  </a:ext>
                </a:extLst>
              </a:tr>
              <a:tr h="370840">
                <a:tc vMerge="1">
                  <a:txBody>
                    <a:bodyPr/>
                    <a:lstStyle/>
                    <a:p>
                      <a:endParaRPr lang="zh-CN"/>
                    </a:p>
                  </a:txBody>
                  <a:tcPr/>
                </a:tc>
                <a:tc>
                  <a:txBody>
                    <a:bodyPr/>
                    <a:lstStyle/>
                    <a:p>
                      <a:pPr algn="ctr"/>
                      <a:r>
                        <a:rPr lang="en-US" altLang="zh-CN" dirty="0"/>
                        <a:t>10%</a:t>
                      </a:r>
                      <a:endParaRPr lang="zh-CN" altLang="en-US" dirty="0"/>
                    </a:p>
                  </a:txBody>
                  <a:tcPr anchor="ctr"/>
                </a:tc>
                <a:tc>
                  <a:txBody>
                    <a:bodyPr/>
                    <a:lstStyle/>
                    <a:p>
                      <a:pPr algn="ctr"/>
                      <a:r>
                        <a:rPr lang="en-US" altLang="zh-CN" dirty="0"/>
                        <a:t>0.8935</a:t>
                      </a:r>
                      <a:endParaRPr lang="zh-CN" altLang="en-US" dirty="0"/>
                    </a:p>
                  </a:txBody>
                  <a:tcPr anchor="ctr"/>
                </a:tc>
                <a:tc>
                  <a:txBody>
                    <a:bodyPr/>
                    <a:lstStyle/>
                    <a:p>
                      <a:pPr algn="ctr"/>
                      <a:r>
                        <a:rPr lang="en-US" altLang="zh-CN" dirty="0"/>
                        <a:t>76.32</a:t>
                      </a:r>
                      <a:endParaRPr lang="zh-CN" altLang="en-US" dirty="0"/>
                    </a:p>
                  </a:txBody>
                  <a:tcPr anchor="ctr"/>
                </a:tc>
                <a:tc>
                  <a:txBody>
                    <a:bodyPr/>
                    <a:lstStyle/>
                    <a:p>
                      <a:pPr algn="ctr"/>
                      <a:r>
                        <a:rPr lang="en-US" altLang="zh-CN" dirty="0"/>
                        <a:t>40.11</a:t>
                      </a:r>
                      <a:endParaRPr lang="zh-CN" altLang="en-US" dirty="0"/>
                    </a:p>
                  </a:txBody>
                  <a:tcPr anchor="ctr"/>
                </a:tc>
                <a:extLst>
                  <a:ext uri="{0D108BD9-81ED-4DB2-BD59-A6C34878D82A}">
                    <a16:rowId xmlns:a16="http://schemas.microsoft.com/office/drawing/2014/main" val="10002"/>
                  </a:ext>
                </a:extLst>
              </a:tr>
              <a:tr h="370840">
                <a:tc rowSpan="2">
                  <a:txBody>
                    <a:bodyPr/>
                    <a:lstStyle/>
                    <a:p>
                      <a:pPr algn="ctr"/>
                      <a:r>
                        <a:rPr lang="en-US" altLang="zh-CN" sz="1400" dirty="0" err="1">
                          <a:solidFill>
                            <a:srgbClr val="1F2329"/>
                          </a:solidFill>
                          <a:sym typeface="+mn-ea"/>
                        </a:rPr>
                        <a:t>XGBoost_part</a:t>
                      </a:r>
                      <a:endParaRPr lang="zh-CN" altLang="en-US" dirty="0"/>
                    </a:p>
                  </a:txBody>
                  <a:tcPr anchor="ctr"/>
                </a:tc>
                <a:tc>
                  <a:txBody>
                    <a:bodyPr/>
                    <a:lstStyle/>
                    <a:p>
                      <a:pPr algn="ctr"/>
                      <a:r>
                        <a:rPr lang="en-US" altLang="zh-CN" dirty="0"/>
                        <a:t>20%</a:t>
                      </a:r>
                      <a:endParaRPr lang="zh-CN" altLang="en-US" dirty="0"/>
                    </a:p>
                  </a:txBody>
                  <a:tcPr anchor="ctr"/>
                </a:tc>
                <a:tc>
                  <a:txBody>
                    <a:bodyPr/>
                    <a:lstStyle/>
                    <a:p>
                      <a:pPr algn="ctr"/>
                      <a:r>
                        <a:rPr lang="en-US" altLang="zh-CN" dirty="0"/>
                        <a:t>0.8918</a:t>
                      </a:r>
                      <a:endParaRPr lang="zh-CN" altLang="en-US" dirty="0"/>
                    </a:p>
                  </a:txBody>
                  <a:tcPr anchor="ctr"/>
                </a:tc>
                <a:tc>
                  <a:txBody>
                    <a:bodyPr/>
                    <a:lstStyle/>
                    <a:p>
                      <a:pPr algn="ctr"/>
                      <a:r>
                        <a:rPr lang="en-US" altLang="zh-CN" dirty="0"/>
                        <a:t>78.40</a:t>
                      </a:r>
                      <a:endParaRPr lang="zh-CN" altLang="en-US" dirty="0"/>
                    </a:p>
                  </a:txBody>
                  <a:tcPr anchor="ctr"/>
                </a:tc>
                <a:tc>
                  <a:txBody>
                    <a:bodyPr/>
                    <a:lstStyle/>
                    <a:p>
                      <a:pPr algn="ctr"/>
                      <a:r>
                        <a:rPr lang="en-US" altLang="zh-CN" dirty="0"/>
                        <a:t>38.63</a:t>
                      </a:r>
                      <a:endParaRPr lang="zh-CN" altLang="en-US" dirty="0"/>
                    </a:p>
                  </a:txBody>
                  <a:tcPr anchor="ctr"/>
                </a:tc>
                <a:extLst>
                  <a:ext uri="{0D108BD9-81ED-4DB2-BD59-A6C34878D82A}">
                    <a16:rowId xmlns:a16="http://schemas.microsoft.com/office/drawing/2014/main" val="10003"/>
                  </a:ext>
                </a:extLst>
              </a:tr>
              <a:tr h="370840">
                <a:tc vMerge="1">
                  <a:txBody>
                    <a:bodyPr/>
                    <a:lstStyle/>
                    <a:p>
                      <a:endParaRPr lang="zh-CN"/>
                    </a:p>
                  </a:txBody>
                  <a:tcPr/>
                </a:tc>
                <a:tc>
                  <a:txBody>
                    <a:bodyPr/>
                    <a:lstStyle/>
                    <a:p>
                      <a:pPr algn="ctr"/>
                      <a:r>
                        <a:rPr lang="en-US" altLang="zh-CN" dirty="0"/>
                        <a:t>10%</a:t>
                      </a:r>
                      <a:endParaRPr lang="zh-CN" altLang="en-US" dirty="0"/>
                    </a:p>
                  </a:txBody>
                  <a:tcPr anchor="ctr"/>
                </a:tc>
                <a:tc>
                  <a:txBody>
                    <a:bodyPr/>
                    <a:lstStyle/>
                    <a:p>
                      <a:pPr algn="ctr"/>
                      <a:r>
                        <a:rPr lang="en-US" altLang="zh-CN" dirty="0"/>
                        <a:t>0.9265</a:t>
                      </a:r>
                      <a:endParaRPr lang="zh-CN" altLang="en-US" dirty="0"/>
                    </a:p>
                  </a:txBody>
                  <a:tcPr anchor="ctr"/>
                </a:tc>
                <a:tc>
                  <a:txBody>
                    <a:bodyPr/>
                    <a:lstStyle/>
                    <a:p>
                      <a:pPr algn="ctr"/>
                      <a:r>
                        <a:rPr lang="en-US" altLang="zh-CN" dirty="0"/>
                        <a:t>66.11</a:t>
                      </a:r>
                      <a:endParaRPr lang="zh-CN" altLang="en-US" dirty="0"/>
                    </a:p>
                  </a:txBody>
                  <a:tcPr anchor="ctr"/>
                </a:tc>
                <a:tc>
                  <a:txBody>
                    <a:bodyPr/>
                    <a:lstStyle/>
                    <a:p>
                      <a:pPr algn="ctr"/>
                      <a:r>
                        <a:rPr lang="en-US" altLang="zh-CN" dirty="0"/>
                        <a:t>35.00</a:t>
                      </a:r>
                      <a:endParaRPr lang="zh-CN" altLang="en-US" dirty="0"/>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57433" y="1479968"/>
            <a:ext cx="4610861" cy="397468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AutoShape 35"/>
          <p:cNvSpPr/>
          <p:nvPr/>
        </p:nvSpPr>
        <p:spPr>
          <a:xfrm>
            <a:off x="1320521" y="2162900"/>
            <a:ext cx="4276678" cy="105655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特征工程</a:t>
            </a:r>
            <a:endParaRPr kumimoji="0" lang="en-US" altLang="zh-CN"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特征选择</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RandomForest_all</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采用除总价、单价外的所有特征，</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RandomForest_part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只选择了部分特征。</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17" name="AutoShape 35"/>
          <p:cNvSpPr/>
          <p:nvPr/>
        </p:nvSpPr>
        <p:spPr>
          <a:xfrm>
            <a:off x="1320521" y="3601533"/>
            <a:ext cx="4276678" cy="759831"/>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类型转换</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：将诸如“交通情况”、“所在区域”等分类字段统一进行标签编码，方便后续建模。</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8" name="标题 1"/>
          <p:cNvSpPr txBox="1"/>
          <p:nvPr/>
        </p:nvSpPr>
        <p:spPr>
          <a:xfrm>
            <a:off x="1113883" y="1797871"/>
            <a:ext cx="3314916"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1">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3" name="标题 1"/>
          <p:cNvSpPr txBox="1"/>
          <p:nvPr/>
        </p:nvSpPr>
        <p:spPr>
          <a:xfrm>
            <a:off x="1357652" y="1552328"/>
            <a:ext cx="639097" cy="557930"/>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1" lang="en-US" altLang="zh-CN" sz="2400" b="0" i="0" u="none" strike="noStrike" kern="0" cap="none" spc="0" normalizeH="0" baseline="0" noProof="0" dirty="0">
                <a:ln w="12700">
                  <a:noFill/>
                </a:ln>
                <a:solidFill>
                  <a:srgbClr val="173D89">
                    <a:alpha val="100000"/>
                  </a:srgbClr>
                </a:solidFill>
                <a:effectLst/>
                <a:uLnTx/>
                <a:uFillTx/>
                <a:latin typeface="Arial" panose="020B0604020202020204"/>
                <a:ea typeface="Source Han Sans CN Bold"/>
                <a:cs typeface="Arial" panose="020B0604020202020204"/>
                <a:sym typeface="Arial" panose="020B0604020202020204"/>
              </a:rPr>
              <a:t>02 </a:t>
            </a:r>
            <a:endParaRPr kumimoji="1"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5" name="AutoShape 36"/>
          <p:cNvSpPr/>
          <p:nvPr/>
        </p:nvSpPr>
        <p:spPr>
          <a:xfrm>
            <a:off x="1703021" y="1652996"/>
            <a:ext cx="2593494"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R</a:t>
            </a:r>
            <a:r>
              <a:rPr kumimoji="0" lang="en-US" altLang="zh-CN"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andom Forest</a:t>
            </a:r>
            <a:r>
              <a:rPr kumimoji="0" lang="zh-CN" altLang="en-US" sz="1800" b="1"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预测</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pic>
        <p:nvPicPr>
          <p:cNvPr id="21" name="图片 20"/>
          <p:cNvPicPr>
            <a:picLocks noChangeAspect="1"/>
          </p:cNvPicPr>
          <p:nvPr/>
        </p:nvPicPr>
        <p:blipFill>
          <a:blip r:embed="rId9"/>
          <a:stretch>
            <a:fillRect/>
          </a:stretch>
        </p:blipFill>
        <p:spPr>
          <a:xfrm>
            <a:off x="1448150" y="3147690"/>
            <a:ext cx="4037013" cy="166931"/>
          </a:xfrm>
          <a:prstGeom prst="rect">
            <a:avLst/>
          </a:prstGeom>
        </p:spPr>
      </p:pic>
      <p:pic>
        <p:nvPicPr>
          <p:cNvPr id="24" name="图片 23"/>
          <p:cNvPicPr>
            <a:picLocks noChangeAspect="1"/>
          </p:cNvPicPr>
          <p:nvPr/>
        </p:nvPicPr>
        <p:blipFill>
          <a:blip r:embed="rId10"/>
          <a:stretch>
            <a:fillRect/>
          </a:stretch>
        </p:blipFill>
        <p:spPr>
          <a:xfrm>
            <a:off x="1429963" y="3309485"/>
            <a:ext cx="4177632" cy="265513"/>
          </a:xfrm>
          <a:prstGeom prst="rect">
            <a:avLst/>
          </a:prstGeom>
        </p:spPr>
      </p:pic>
      <p:pic>
        <p:nvPicPr>
          <p:cNvPr id="26" name="图片 25"/>
          <p:cNvPicPr>
            <a:picLocks noChangeAspect="1"/>
          </p:cNvPicPr>
          <p:nvPr/>
        </p:nvPicPr>
        <p:blipFill>
          <a:blip r:embed="rId11"/>
          <a:stretch>
            <a:fillRect/>
          </a:stretch>
        </p:blipFill>
        <p:spPr>
          <a:xfrm>
            <a:off x="1675468" y="4335090"/>
            <a:ext cx="3374790" cy="663069"/>
          </a:xfrm>
          <a:prstGeom prst="rect">
            <a:avLst/>
          </a:prstGeom>
        </p:spPr>
      </p:pic>
      <p:sp>
        <p:nvSpPr>
          <p:cNvPr id="27" name="标题 1"/>
          <p:cNvSpPr txBox="1"/>
          <p:nvPr/>
        </p:nvSpPr>
        <p:spPr>
          <a:xfrm>
            <a:off x="6499005" y="1091514"/>
            <a:ext cx="4610861" cy="5163235"/>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29" name="AutoShape 35"/>
          <p:cNvSpPr/>
          <p:nvPr/>
        </p:nvSpPr>
        <p:spPr>
          <a:xfrm>
            <a:off x="6762093" y="1146215"/>
            <a:ext cx="4276678" cy="128515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超参数优化</a:t>
            </a:r>
            <a:endParaRPr kumimoji="0" lang="en-US" altLang="zh-CN"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通过</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RandomizedSearchCV</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进行了超参数优化，搜索了如</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max_depth</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n_estimators</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learning_rate</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subsample</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等关键参数。</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34" name="AutoShape 35"/>
          <p:cNvSpPr/>
          <p:nvPr/>
        </p:nvSpPr>
        <p:spPr>
          <a:xfrm>
            <a:off x="6666096" y="4981451"/>
            <a:ext cx="4276678" cy="1100038"/>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最佳参数</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n_estimators</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200,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min_samples_split</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2,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min_samples_leaf</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1,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max_features</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1.0,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max_depth</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None, 'criterion': '</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squared_error</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'bootstrap': True}</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最佳交叉验证得分</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 0.8338844273311837</a:t>
            </a:r>
          </a:p>
        </p:txBody>
      </p:sp>
      <p:pic>
        <p:nvPicPr>
          <p:cNvPr id="38" name="图片 37"/>
          <p:cNvPicPr>
            <a:picLocks noChangeAspect="1"/>
          </p:cNvPicPr>
          <p:nvPr/>
        </p:nvPicPr>
        <p:blipFill>
          <a:blip r:embed="rId12"/>
          <a:stretch>
            <a:fillRect/>
          </a:stretch>
        </p:blipFill>
        <p:spPr>
          <a:xfrm>
            <a:off x="6892221" y="2431365"/>
            <a:ext cx="2593494" cy="1475972"/>
          </a:xfrm>
          <a:prstGeom prst="rect">
            <a:avLst/>
          </a:prstGeom>
        </p:spPr>
      </p:pic>
      <p:pic>
        <p:nvPicPr>
          <p:cNvPr id="41" name="图片 40"/>
          <p:cNvPicPr>
            <a:picLocks noChangeAspect="1"/>
          </p:cNvPicPr>
          <p:nvPr/>
        </p:nvPicPr>
        <p:blipFill>
          <a:blip r:embed="rId13"/>
          <a:srcRect r="9968"/>
          <a:stretch>
            <a:fillRect/>
          </a:stretch>
        </p:blipFill>
        <p:spPr>
          <a:xfrm>
            <a:off x="8227580" y="3505479"/>
            <a:ext cx="2516270" cy="14091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6"/>
          <p:cNvSpPr txBox="1"/>
          <p:nvPr>
            <p:custDataLst>
              <p:tags r:id="rId1"/>
            </p:custDataLst>
          </p:nvPr>
        </p:nvSpPr>
        <p:spPr>
          <a:xfrm>
            <a:off x="0" y="0"/>
            <a:ext cx="0" cy="0"/>
          </a:xfr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处理</a:t>
            </a:r>
            <a:endParaRPr kumimoji="0" lang="zh-CN" altLang="en-US" sz="14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10" name="图示 9"/>
          <p:cNvGraphicFramePr/>
          <p:nvPr/>
        </p:nvGraphicFramePr>
        <p:xfrm>
          <a:off x="262760" y="212798"/>
          <a:ext cx="6417440" cy="351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标题 1"/>
          <p:cNvSpPr txBox="1"/>
          <p:nvPr/>
        </p:nvSpPr>
        <p:spPr>
          <a:xfrm>
            <a:off x="6464300" y="3513208"/>
            <a:ext cx="4790997" cy="250904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5" name="AutoShape 35"/>
          <p:cNvSpPr/>
          <p:nvPr/>
        </p:nvSpPr>
        <p:spPr>
          <a:xfrm>
            <a:off x="6727388" y="3713958"/>
            <a:ext cx="4276678" cy="2081261"/>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5.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性能评估</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使用决定系数</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R2</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、均方根误差</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RMSE</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、平均绝对误差</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MAE</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评估最终的</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RandomForest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分析表格可知：测试集比例低一些整体预测表现会更好，但测试集样本量很小时，其代表性可能不足，测试结果更容易受到随机波动的影响，无法反映真实的模型性能。</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目前模型</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R2</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在</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0.86</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左右，整体比</a:t>
            </a: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XGBoost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模型的预测结果要差。</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graphicFrame>
        <p:nvGraphicFramePr>
          <p:cNvPr id="40" name="表格 39"/>
          <p:cNvGraphicFramePr>
            <a:graphicFrameLocks noGrp="1"/>
          </p:cNvGraphicFramePr>
          <p:nvPr/>
        </p:nvGraphicFramePr>
        <p:xfrm>
          <a:off x="5404062" y="1118727"/>
          <a:ext cx="6667204" cy="2001520"/>
        </p:xfrm>
        <a:graphic>
          <a:graphicData uri="http://schemas.openxmlformats.org/drawingml/2006/table">
            <a:tbl>
              <a:tblPr firstRow="1" bandRow="1">
                <a:tableStyleId>{5A111915-BE36-4E01-A7E5-04B1672EAD32}</a:tableStyleId>
              </a:tblPr>
              <a:tblGrid>
                <a:gridCol w="1814061">
                  <a:extLst>
                    <a:ext uri="{9D8B030D-6E8A-4147-A177-3AD203B41FA5}">
                      <a16:colId xmlns:a16="http://schemas.microsoft.com/office/drawing/2014/main" val="20000"/>
                    </a:ext>
                  </a:extLst>
                </a:gridCol>
                <a:gridCol w="1173234">
                  <a:extLst>
                    <a:ext uri="{9D8B030D-6E8A-4147-A177-3AD203B41FA5}">
                      <a16:colId xmlns:a16="http://schemas.microsoft.com/office/drawing/2014/main" val="20001"/>
                    </a:ext>
                  </a:extLst>
                </a:gridCol>
                <a:gridCol w="1173234">
                  <a:extLst>
                    <a:ext uri="{9D8B030D-6E8A-4147-A177-3AD203B41FA5}">
                      <a16:colId xmlns:a16="http://schemas.microsoft.com/office/drawing/2014/main" val="20002"/>
                    </a:ext>
                  </a:extLst>
                </a:gridCol>
                <a:gridCol w="1173234">
                  <a:extLst>
                    <a:ext uri="{9D8B030D-6E8A-4147-A177-3AD203B41FA5}">
                      <a16:colId xmlns:a16="http://schemas.microsoft.com/office/drawing/2014/main" val="20003"/>
                    </a:ext>
                  </a:extLst>
                </a:gridCol>
                <a:gridCol w="1333441">
                  <a:extLst>
                    <a:ext uri="{9D8B030D-6E8A-4147-A177-3AD203B41FA5}">
                      <a16:colId xmlns:a16="http://schemas.microsoft.com/office/drawing/2014/main" val="20004"/>
                    </a:ext>
                  </a:extLst>
                </a:gridCol>
              </a:tblGrid>
              <a:tr h="370840">
                <a:tc>
                  <a:txBody>
                    <a:bodyPr/>
                    <a:lstStyle/>
                    <a:p>
                      <a:pPr algn="ctr"/>
                      <a:r>
                        <a:rPr lang="zh-CN" altLang="en-US" dirty="0"/>
                        <a:t>模型</a:t>
                      </a:r>
                    </a:p>
                  </a:txBody>
                  <a:tcPr anchor="ctr"/>
                </a:tc>
                <a:tc>
                  <a:txBody>
                    <a:bodyPr/>
                    <a:lstStyle/>
                    <a:p>
                      <a:pPr algn="ctr"/>
                      <a:r>
                        <a:rPr lang="zh-CN" altLang="en-US" dirty="0"/>
                        <a:t>测试集比例</a:t>
                      </a:r>
                    </a:p>
                  </a:txBody>
                  <a:tcPr anchor="ctr"/>
                </a:tc>
                <a:tc>
                  <a:txBody>
                    <a:bodyPr/>
                    <a:lstStyle/>
                    <a:p>
                      <a:pPr algn="ctr"/>
                      <a:r>
                        <a:rPr lang="zh-CN" altLang="en-US" dirty="0"/>
                        <a:t>决定系数</a:t>
                      </a:r>
                      <a:endParaRPr lang="en-US" altLang="zh-CN" dirty="0"/>
                    </a:p>
                    <a:p>
                      <a:pPr algn="ctr"/>
                      <a:r>
                        <a:rPr lang="en-US" altLang="zh-CN" dirty="0"/>
                        <a:t>R2</a:t>
                      </a:r>
                      <a:endParaRPr lang="zh-CN" altLang="en-US" dirty="0"/>
                    </a:p>
                  </a:txBody>
                  <a:tcPr anchor="ctr"/>
                </a:tc>
                <a:tc>
                  <a:txBody>
                    <a:bodyPr/>
                    <a:lstStyle/>
                    <a:p>
                      <a:pPr algn="ctr"/>
                      <a:r>
                        <a:rPr lang="zh-CN" altLang="en-US" dirty="0"/>
                        <a:t>均方根误差</a:t>
                      </a:r>
                      <a:endParaRPr lang="en-US" altLang="zh-CN" dirty="0"/>
                    </a:p>
                    <a:p>
                      <a:pPr algn="ctr"/>
                      <a:r>
                        <a:rPr lang="en-US" altLang="zh-CN" dirty="0"/>
                        <a:t>RMSE</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zh-CN" altLang="en-US" dirty="0"/>
                        <a:t>平均绝对误差</a:t>
                      </a:r>
                      <a:endParaRPr lang="en-US" altLang="zh-CN"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altLang="zh-CN" dirty="0"/>
                        <a:t>MAE</a:t>
                      </a:r>
                      <a:endParaRPr lang="zh-CN" altLang="en-US" dirty="0"/>
                    </a:p>
                  </a:txBody>
                  <a:tcPr anchor="ctr"/>
                </a:tc>
                <a:extLst>
                  <a:ext uri="{0D108BD9-81ED-4DB2-BD59-A6C34878D82A}">
                    <a16:rowId xmlns:a16="http://schemas.microsoft.com/office/drawing/2014/main" val="10000"/>
                  </a:ext>
                </a:extLst>
              </a:tr>
              <a:tr h="370840">
                <a:tc rowSpan="2">
                  <a:txBody>
                    <a:bodyPr/>
                    <a:lstStyle/>
                    <a:p>
                      <a:pPr algn="ctr"/>
                      <a:r>
                        <a:rPr lang="en-US" altLang="zh-CN" sz="1400" dirty="0" err="1">
                          <a:solidFill>
                            <a:srgbClr val="1F2329"/>
                          </a:solidFill>
                          <a:latin typeface="+mn-lt"/>
                          <a:sym typeface="+mn-ea"/>
                        </a:rPr>
                        <a:t>RandomForest_all</a:t>
                      </a:r>
                      <a:endParaRPr lang="zh-CN" altLang="en-US" dirty="0"/>
                    </a:p>
                  </a:txBody>
                  <a:tcPr anchor="ctr"/>
                </a:tc>
                <a:tc>
                  <a:txBody>
                    <a:bodyPr/>
                    <a:lstStyle/>
                    <a:p>
                      <a:pPr algn="ctr"/>
                      <a:r>
                        <a:rPr lang="en-US" altLang="zh-CN" dirty="0"/>
                        <a:t>20%</a:t>
                      </a:r>
                      <a:endParaRPr lang="zh-CN" altLang="en-US" dirty="0"/>
                    </a:p>
                  </a:txBody>
                  <a:tcPr anchor="ctr"/>
                </a:tc>
                <a:tc>
                  <a:txBody>
                    <a:bodyPr/>
                    <a:lstStyle/>
                    <a:p>
                      <a:pPr algn="ctr"/>
                      <a:r>
                        <a:rPr lang="en-US" altLang="zh-CN" dirty="0"/>
                        <a:t>0.8532</a:t>
                      </a:r>
                      <a:endParaRPr lang="zh-CN" altLang="en-US" dirty="0"/>
                    </a:p>
                  </a:txBody>
                  <a:tcPr anchor="ctr"/>
                </a:tc>
                <a:tc>
                  <a:txBody>
                    <a:bodyPr/>
                    <a:lstStyle/>
                    <a:p>
                      <a:pPr algn="ctr"/>
                      <a:r>
                        <a:rPr lang="en-US" altLang="zh-CN" dirty="0"/>
                        <a:t>84.98</a:t>
                      </a:r>
                      <a:endParaRPr lang="zh-CN" altLang="en-US" dirty="0"/>
                    </a:p>
                  </a:txBody>
                  <a:tcPr anchor="ctr"/>
                </a:tc>
                <a:tc>
                  <a:txBody>
                    <a:bodyPr/>
                    <a:lstStyle/>
                    <a:p>
                      <a:pPr algn="ctr"/>
                      <a:r>
                        <a:rPr lang="en-US" altLang="zh-CN" dirty="0"/>
                        <a:t>42.32</a:t>
                      </a:r>
                      <a:endParaRPr lang="zh-CN" altLang="en-US" dirty="0"/>
                    </a:p>
                  </a:txBody>
                  <a:tcPr anchor="ctr"/>
                </a:tc>
                <a:extLst>
                  <a:ext uri="{0D108BD9-81ED-4DB2-BD59-A6C34878D82A}">
                    <a16:rowId xmlns:a16="http://schemas.microsoft.com/office/drawing/2014/main" val="10001"/>
                  </a:ext>
                </a:extLst>
              </a:tr>
              <a:tr h="370840">
                <a:tc vMerge="1">
                  <a:txBody>
                    <a:bodyPr/>
                    <a:lstStyle/>
                    <a:p>
                      <a:endParaRPr lang="zh-CN"/>
                    </a:p>
                  </a:txBody>
                  <a:tcPr/>
                </a:tc>
                <a:tc>
                  <a:txBody>
                    <a:bodyPr/>
                    <a:lstStyle/>
                    <a:p>
                      <a:pPr algn="ctr"/>
                      <a:r>
                        <a:rPr lang="en-US" altLang="zh-CN" dirty="0"/>
                        <a:t>10%</a:t>
                      </a:r>
                      <a:endParaRPr lang="zh-CN" altLang="en-US" dirty="0"/>
                    </a:p>
                  </a:txBody>
                  <a:tcPr anchor="ctr"/>
                </a:tc>
                <a:tc>
                  <a:txBody>
                    <a:bodyPr/>
                    <a:lstStyle/>
                    <a:p>
                      <a:pPr algn="ctr"/>
                      <a:r>
                        <a:rPr lang="en-US" altLang="zh-CN" dirty="0"/>
                        <a:t>0.8795</a:t>
                      </a:r>
                      <a:endParaRPr lang="zh-CN" altLang="en-US" dirty="0"/>
                    </a:p>
                  </a:txBody>
                  <a:tcPr anchor="ctr"/>
                </a:tc>
                <a:tc>
                  <a:txBody>
                    <a:bodyPr/>
                    <a:lstStyle/>
                    <a:p>
                      <a:pPr algn="ctr"/>
                      <a:r>
                        <a:rPr lang="en-US" altLang="zh-CN" dirty="0"/>
                        <a:t>85.64</a:t>
                      </a:r>
                      <a:endParaRPr lang="zh-CN" altLang="en-US" dirty="0"/>
                    </a:p>
                  </a:txBody>
                  <a:tcPr anchor="ctr"/>
                </a:tc>
                <a:tc>
                  <a:txBody>
                    <a:bodyPr/>
                    <a:lstStyle/>
                    <a:p>
                      <a:pPr algn="ctr"/>
                      <a:r>
                        <a:rPr lang="en-US" altLang="zh-CN" dirty="0"/>
                        <a:t>42.23</a:t>
                      </a:r>
                      <a:endParaRPr lang="zh-CN" altLang="en-US" dirty="0"/>
                    </a:p>
                  </a:txBody>
                  <a:tcPr anchor="ctr"/>
                </a:tc>
                <a:extLst>
                  <a:ext uri="{0D108BD9-81ED-4DB2-BD59-A6C34878D82A}">
                    <a16:rowId xmlns:a16="http://schemas.microsoft.com/office/drawing/2014/main" val="10002"/>
                  </a:ext>
                </a:extLst>
              </a:tr>
              <a:tr h="370840">
                <a:tc rowSpan="2">
                  <a:txBody>
                    <a:bodyPr/>
                    <a:lstStyle/>
                    <a:p>
                      <a:pPr algn="ctr"/>
                      <a:r>
                        <a:rPr lang="en-US" altLang="zh-CN" sz="1400" dirty="0" err="1">
                          <a:solidFill>
                            <a:srgbClr val="1F2329"/>
                          </a:solidFill>
                          <a:latin typeface="+mn-lt"/>
                          <a:sym typeface="+mn-ea"/>
                        </a:rPr>
                        <a:t>RandomForest_part</a:t>
                      </a:r>
                      <a:endParaRPr lang="zh-CN" altLang="en-US" dirty="0"/>
                    </a:p>
                  </a:txBody>
                  <a:tcPr anchor="ctr"/>
                </a:tc>
                <a:tc>
                  <a:txBody>
                    <a:bodyPr/>
                    <a:lstStyle/>
                    <a:p>
                      <a:pPr algn="ctr"/>
                      <a:r>
                        <a:rPr lang="en-US" altLang="zh-CN"/>
                        <a:t>20%</a:t>
                      </a:r>
                      <a:endParaRPr lang="zh-CN" altLang="en-US" dirty="0"/>
                    </a:p>
                  </a:txBody>
                  <a:tcPr anchor="ctr"/>
                </a:tc>
                <a:tc>
                  <a:txBody>
                    <a:bodyPr/>
                    <a:lstStyle/>
                    <a:p>
                      <a:pPr algn="ctr"/>
                      <a:r>
                        <a:rPr lang="en-US" altLang="zh-CN" dirty="0"/>
                        <a:t>0.8637</a:t>
                      </a:r>
                      <a:endParaRPr lang="zh-CN" altLang="en-US" dirty="0"/>
                    </a:p>
                  </a:txBody>
                  <a:tcPr anchor="ctr"/>
                </a:tc>
                <a:tc>
                  <a:txBody>
                    <a:bodyPr/>
                    <a:lstStyle/>
                    <a:p>
                      <a:pPr algn="ctr"/>
                      <a:r>
                        <a:rPr lang="en-US" altLang="zh-CN" dirty="0"/>
                        <a:t>86.46</a:t>
                      </a:r>
                      <a:endParaRPr lang="zh-CN" altLang="en-US" dirty="0"/>
                    </a:p>
                  </a:txBody>
                  <a:tcPr anchor="ctr"/>
                </a:tc>
                <a:tc>
                  <a:txBody>
                    <a:bodyPr/>
                    <a:lstStyle/>
                    <a:p>
                      <a:pPr algn="ctr"/>
                      <a:r>
                        <a:rPr lang="en-US" altLang="zh-CN" dirty="0"/>
                        <a:t>42.91</a:t>
                      </a:r>
                      <a:endParaRPr lang="zh-CN" altLang="en-US" dirty="0"/>
                    </a:p>
                  </a:txBody>
                  <a:tcPr anchor="ctr"/>
                </a:tc>
                <a:extLst>
                  <a:ext uri="{0D108BD9-81ED-4DB2-BD59-A6C34878D82A}">
                    <a16:rowId xmlns:a16="http://schemas.microsoft.com/office/drawing/2014/main" val="10003"/>
                  </a:ext>
                </a:extLst>
              </a:tr>
              <a:tr h="370840">
                <a:tc vMerge="1">
                  <a:txBody>
                    <a:bodyPr/>
                    <a:lstStyle/>
                    <a:p>
                      <a:endParaRPr lang="zh-CN"/>
                    </a:p>
                  </a:txBody>
                  <a:tcPr/>
                </a:tc>
                <a:tc>
                  <a:txBody>
                    <a:bodyPr/>
                    <a:lstStyle/>
                    <a:p>
                      <a:pPr algn="ctr"/>
                      <a:r>
                        <a:rPr lang="en-US" altLang="zh-CN"/>
                        <a:t>10%</a:t>
                      </a:r>
                      <a:endParaRPr lang="zh-CN" altLang="en-US" dirty="0"/>
                    </a:p>
                  </a:txBody>
                  <a:tcPr anchor="ctr"/>
                </a:tc>
                <a:tc>
                  <a:txBody>
                    <a:bodyPr/>
                    <a:lstStyle/>
                    <a:p>
                      <a:pPr algn="ctr"/>
                      <a:r>
                        <a:rPr lang="en-US" altLang="zh-CN" dirty="0"/>
                        <a:t>0.8869</a:t>
                      </a:r>
                      <a:endParaRPr lang="zh-CN" altLang="en-US" dirty="0"/>
                    </a:p>
                  </a:txBody>
                  <a:tcPr anchor="ctr"/>
                </a:tc>
                <a:tc>
                  <a:txBody>
                    <a:bodyPr/>
                    <a:lstStyle/>
                    <a:p>
                      <a:pPr algn="ctr"/>
                      <a:r>
                        <a:rPr lang="en-US" altLang="zh-CN" dirty="0"/>
                        <a:t>81.59</a:t>
                      </a:r>
                      <a:endParaRPr lang="zh-CN" altLang="en-US" dirty="0"/>
                    </a:p>
                  </a:txBody>
                  <a:tcPr anchor="ctr"/>
                </a:tc>
                <a:tc>
                  <a:txBody>
                    <a:bodyPr/>
                    <a:lstStyle/>
                    <a:p>
                      <a:pPr algn="ctr"/>
                      <a:r>
                        <a:rPr lang="en-US" altLang="zh-CN" dirty="0"/>
                        <a:t>40.76</a:t>
                      </a:r>
                      <a:endParaRPr lang="zh-CN" altLang="en-US" dirty="0"/>
                    </a:p>
                  </a:txBody>
                  <a:tcPr anchor="ctr"/>
                </a:tc>
                <a:extLst>
                  <a:ext uri="{0D108BD9-81ED-4DB2-BD59-A6C34878D82A}">
                    <a16:rowId xmlns:a16="http://schemas.microsoft.com/office/drawing/2014/main" val="10004"/>
                  </a:ext>
                </a:extLst>
              </a:tr>
            </a:tbl>
          </a:graphicData>
        </a:graphic>
      </p:graphicFrame>
      <p:sp>
        <p:nvSpPr>
          <p:cNvPr id="2" name="标题 1"/>
          <p:cNvSpPr txBox="1"/>
          <p:nvPr/>
        </p:nvSpPr>
        <p:spPr>
          <a:xfrm>
            <a:off x="530113" y="2973259"/>
            <a:ext cx="4610861" cy="3418662"/>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3" name="AutoShape 35"/>
          <p:cNvSpPr/>
          <p:nvPr/>
        </p:nvSpPr>
        <p:spPr>
          <a:xfrm>
            <a:off x="793201" y="3174010"/>
            <a:ext cx="4276678" cy="948512"/>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4.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模型解释性</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en-US" altLang="zh-CN" sz="12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mn-ea"/>
              </a:rPr>
              <a:t>RandomForest_all</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模型在测试集比例为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20%</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时，变量重要性排名前</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10</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名的因素如下：</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5" name="AutoShape 35"/>
          <p:cNvSpPr/>
          <p:nvPr/>
        </p:nvSpPr>
        <p:spPr>
          <a:xfrm>
            <a:off x="3001893" y="3963002"/>
            <a:ext cx="1882532" cy="2203450"/>
          </a:xfrm>
          <a:prstGeom prst="rect">
            <a:avLst/>
          </a:prstGeom>
          <a:noFill/>
          <a:ln w="12700">
            <a:noFill/>
            <a:prstDash val="solid"/>
          </a:ln>
          <a:effectLst/>
        </p:spPr>
        <p:txBody>
          <a:bodyPr wrap="square" lIns="127000" tIns="127000" rIns="127000" bIns="127000" rtlCol="0" anchor="ctr">
            <a:noAutofit/>
          </a:bodyPr>
          <a:lstStyle/>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分析可知对预测总价最重要的两大因素：</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房屋地段（小区</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位置</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区域）</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建筑面积</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sp>
        <p:nvSpPr>
          <p:cNvPr id="6" name="标题 1"/>
          <p:cNvSpPr txBox="1"/>
          <p:nvPr/>
        </p:nvSpPr>
        <p:spPr>
          <a:xfrm>
            <a:off x="530113" y="904611"/>
            <a:ext cx="4610861" cy="1771785"/>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1" lang="zh-CN" altLang="en-US" sz="1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sym typeface="Arial" panose="020B0604020202020204"/>
            </a:endParaRPr>
          </a:p>
        </p:txBody>
      </p:sp>
      <p:sp>
        <p:nvSpPr>
          <p:cNvPr id="7" name="AutoShape 35"/>
          <p:cNvSpPr/>
          <p:nvPr/>
        </p:nvSpPr>
        <p:spPr>
          <a:xfrm>
            <a:off x="793201" y="927697"/>
            <a:ext cx="4276678" cy="96765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panose="020B0604020202020204"/>
              <a:buNone/>
              <a:defRPr/>
            </a:pPr>
            <a:r>
              <a:rPr kumimoji="0" lang="en-US" altLang="zh-CN" sz="16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3. </a:t>
            </a:r>
            <a:r>
              <a:rPr kumimoji="0" lang="zh-CN" altLang="en-US" sz="1600" b="1"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模型构建</a:t>
            </a:r>
          </a:p>
          <a:p>
            <a:pPr marL="171450" marR="0" lvl="0" indent="-171450" algn="l" defTabSz="914400" rtl="0" eaLnBrk="1" fontAlgn="auto" latinLnBrk="0" hangingPunct="1">
              <a:lnSpc>
                <a:spcPct val="125000"/>
              </a:lnSpc>
              <a:spcBef>
                <a:spcPts val="0"/>
              </a:spcBef>
              <a:spcAft>
                <a:spcPts val="0"/>
              </a:spcAft>
              <a:buClr>
                <a:srgbClr val="000000"/>
              </a:buClr>
              <a:buSzTx/>
              <a:buFont typeface="Arial" panose="020B0604020202020204" pitchFamily="34" charset="0"/>
              <a:buChar char="•"/>
              <a:defRPr/>
            </a:pP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用上一步超参数调优得到的最佳参数训练出最终的</a:t>
            </a:r>
            <a:r>
              <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Random Forest</a:t>
            </a:r>
            <a:r>
              <a:rPr kumimoji="0" lang="zh-CN" altLang="en-US"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rPr>
              <a:t>模型。</a:t>
            </a:r>
            <a:endParaRPr kumimoji="0" lang="en-US" altLang="zh-CN" sz="1200" b="0" i="0" u="none" strike="noStrike" kern="0" cap="none" spc="0" normalizeH="0" baseline="0" noProof="0" dirty="0">
              <a:ln>
                <a:noFill/>
              </a:ln>
              <a:solidFill>
                <a:srgbClr val="1F2329"/>
              </a:solidFill>
              <a:effectLst/>
              <a:uLnTx/>
              <a:uFillTx/>
              <a:latin typeface="Arial" panose="020B0604020202020204"/>
              <a:cs typeface="Arial" panose="020B0604020202020204"/>
              <a:sym typeface="+mn-ea"/>
            </a:endParaRPr>
          </a:p>
        </p:txBody>
      </p:sp>
      <p:pic>
        <p:nvPicPr>
          <p:cNvPr id="12" name="图片 11"/>
          <p:cNvPicPr>
            <a:picLocks noChangeAspect="1"/>
          </p:cNvPicPr>
          <p:nvPr/>
        </p:nvPicPr>
        <p:blipFill>
          <a:blip r:embed="rId9"/>
          <a:stretch>
            <a:fillRect/>
          </a:stretch>
        </p:blipFill>
        <p:spPr>
          <a:xfrm>
            <a:off x="793201" y="1829354"/>
            <a:ext cx="4198937" cy="580267"/>
          </a:xfrm>
          <a:prstGeom prst="rect">
            <a:avLst/>
          </a:prstGeom>
        </p:spPr>
      </p:pic>
      <p:pic>
        <p:nvPicPr>
          <p:cNvPr id="19" name="图片 18"/>
          <p:cNvPicPr>
            <a:picLocks noChangeAspect="1"/>
          </p:cNvPicPr>
          <p:nvPr/>
        </p:nvPicPr>
        <p:blipFill>
          <a:blip r:embed="rId10"/>
          <a:stretch>
            <a:fillRect/>
          </a:stretch>
        </p:blipFill>
        <p:spPr>
          <a:xfrm>
            <a:off x="1157462" y="4085191"/>
            <a:ext cx="1587883" cy="208126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2" hasCustomPrompt="1"/>
          </p:nvPr>
        </p:nvSpPr>
        <p:spPr>
          <a:prstGeom prst="rect">
            <a:avLst/>
          </a:prstGeom>
        </p:spPr>
        <p:txBody>
          <a:bodyPr wrap="square" lIns="127000" tIns="127000" rIns="127000" bIns="127000">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zh-CN" altLang="en-US" sz="1200" b="0" i="0" u="none" strike="noStrike" dirty="0">
                <a:solidFill>
                  <a:srgbClr val="1F2329">
                    <a:alpha val="49804"/>
                  </a:srgbClr>
                </a:solidFill>
              </a:rPr>
              <a:t>项目成果与未来改进</a:t>
            </a:r>
            <a:endParaRPr lang="en-US" sz="1200" b="0" i="0" u="none" strike="noStrike" dirty="0">
              <a:solidFill>
                <a:srgbClr val="1F2329">
                  <a:alpha val="49804"/>
                </a:srgbClr>
              </a:solidFill>
            </a:endParaRPr>
          </a:p>
        </p:txBody>
      </p:sp>
      <p:sp>
        <p:nvSpPr>
          <p:cNvPr id="3" name="AutoShape 3"/>
          <p:cNvSpPr>
            <a:spLocks noGrp="1"/>
          </p:cNvSpPr>
          <p:nvPr>
            <p:ph type="body" sz="quarter" idx="11" hasCustomPrompt="1"/>
          </p:nvPr>
        </p:nvSpPr>
        <p:spPr>
          <a:prstGeom prst="rect">
            <a:avLst/>
          </a:prstGeom>
        </p:spPr>
        <p:txBody>
          <a:bodyPr wrap="square" lIns="127000" tIns="127000" rIns="127000" bIns="127000">
            <a:noAutofit/>
          </a:bodyPr>
          <a:lstStyle>
            <a:lvl1pPr algn="l">
              <a:lnSpc>
                <a:spcPct val="125000"/>
              </a:lnSpc>
              <a:defRPr sz="1600" b="0" i="0" u="none" strike="noStrike">
                <a:solidFill>
                  <a:srgbClr val="1F2329">
                    <a:alpha val="100000"/>
                  </a:srgbClr>
                </a:solidFill>
              </a:defRPr>
            </a:lvl1pPr>
          </a:lstStyle>
          <a:p>
            <a:r>
              <a:rPr lang="en-US" altLang="zh-CN" dirty="0">
                <a:solidFill>
                  <a:srgbClr val="1F2329">
                    <a:alpha val="49804"/>
                  </a:srgbClr>
                </a:solidFill>
              </a:rPr>
              <a:t>Summary and Outlook</a:t>
            </a:r>
          </a:p>
        </p:txBody>
      </p:sp>
      <p:sp>
        <p:nvSpPr>
          <p:cNvPr id="4" name="AutoShape 4"/>
          <p:cNvSpPr>
            <a:spLocks noGrp="1"/>
          </p:cNvSpPr>
          <p:nvPr>
            <p:ph type="body" sz="quarter" idx="10" hasCustomPrompt="1"/>
          </p:nvPr>
        </p:nvSpPr>
        <p:spPr>
          <a:prstGeom prst="rect">
            <a:avLst/>
          </a:prstGeom>
        </p:spPr>
        <p:txBody>
          <a:bodyPr wrap="square" lIns="127000" tIns="127000" rIns="127000" bIns="127000">
            <a:noAutofit/>
          </a:bodyPr>
          <a:lstStyle>
            <a:lvl1pPr algn="l">
              <a:lnSpc>
                <a:spcPct val="117000"/>
              </a:lnSpc>
              <a:defRPr sz="4800" b="1" i="0" u="none" strike="noStrike">
                <a:solidFill>
                  <a:srgbClr val="1F2329">
                    <a:alpha val="100000"/>
                  </a:srgbClr>
                </a:solidFill>
              </a:defRPr>
            </a:lvl1pPr>
          </a:lstStyle>
          <a:p>
            <a:r>
              <a:rPr lang="zh-CN" altLang="en-US" dirty="0">
                <a:solidFill>
                  <a:srgbClr val="1F2329"/>
                </a:solidFill>
              </a:rPr>
              <a:t>总结</a:t>
            </a:r>
            <a:r>
              <a:rPr lang="zh-CN" altLang="en-US" sz="4800" dirty="0">
                <a:solidFill>
                  <a:srgbClr val="0E5EFD"/>
                </a:solidFill>
              </a:rPr>
              <a:t>展望</a:t>
            </a:r>
            <a:endParaRPr lang="zh-CN" altLang="en-US" sz="4800" b="1" i="0" u="none" strike="noStrike" dirty="0">
              <a:solidFill>
                <a:srgbClr val="1F2329"/>
              </a:solidFill>
            </a:endParaRPr>
          </a:p>
        </p:txBody>
      </p:sp>
      <p:sp>
        <p:nvSpPr>
          <p:cNvPr id="5" name="AutoShape 5"/>
          <p:cNvSpPr>
            <a:spLocks noGrp="1"/>
          </p:cNvSpPr>
          <p:nvPr>
            <p:ph type="body" sz="quarter" idx="13" hasCustomPrompt="1"/>
          </p:nvPr>
        </p:nvSpPr>
        <p:spPr>
          <a:prstGeom prst="rect">
            <a:avLst/>
          </a:prstGeom>
        </p:spPr>
        <p:txBody>
          <a:bodyPr wrap="square" lIns="127000" tIns="127000" rIns="127000" bIns="127000">
            <a:noAutofit/>
          </a:bodyPr>
          <a:lstStyle>
            <a:lvl1pPr algn="r">
              <a:lnSpc>
                <a:spcPct val="117000"/>
              </a:lnSpc>
              <a:defRPr sz="6400" b="1" i="0" u="none" strike="noStrike">
                <a:solidFill>
                  <a:srgbClr val="1F2329">
                    <a:alpha val="100000"/>
                  </a:srgbClr>
                </a:solidFill>
              </a:defRPr>
            </a:lvl1pPr>
          </a:lstStyle>
          <a:p>
            <a:pPr indent="0" algn="r">
              <a:lnSpc>
                <a:spcPct val="117000"/>
              </a:lnSpc>
            </a:pPr>
            <a:r>
              <a:rPr lang="en-US" sz="6400" b="1" i="0" u="none" strike="noStrike" dirty="0">
                <a:solidFill>
                  <a:srgbClr val="1F2329"/>
                </a:solidFill>
              </a:rPr>
              <a:t>0</a:t>
            </a:r>
            <a:r>
              <a:rPr lang="en-US" altLang="zh-CN" dirty="0">
                <a:solidFill>
                  <a:srgbClr val="1F2329"/>
                </a:solidFill>
              </a:rPr>
              <a:t>4</a:t>
            </a:r>
            <a:endParaRPr lang="en-US" sz="6400" b="1" i="0" u="none" strike="noStrike" dirty="0">
              <a:solidFill>
                <a:srgbClr val="1F2329"/>
              </a:solidFill>
            </a:endParaRPr>
          </a:p>
        </p:txBody>
      </p:sp>
      <p:sp>
        <p:nvSpPr>
          <p:cNvPr id="8" name="矩形 7"/>
          <p:cNvSpPr/>
          <p:nvPr/>
        </p:nvSpPr>
        <p:spPr>
          <a:xfrm>
            <a:off x="202518" y="227066"/>
            <a:ext cx="1276478" cy="466405"/>
          </a:xfrm>
          <a:prstGeom prst="rect">
            <a:avLst/>
          </a:prstGeom>
          <a:solidFill>
            <a:srgbClr val="EFE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descr="那些给高房价叫好的人，非蠢即坏|财富|房价|高房价_新浪新闻"/>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4693"/>
          <a:stretch>
            <a:fillRect/>
          </a:stretch>
        </p:blipFill>
        <p:spPr bwMode="auto">
          <a:xfrm>
            <a:off x="5602493" y="1025837"/>
            <a:ext cx="6589508" cy="45907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p:cNvPicPr>
            <a:picLocks noChangeAspect="1"/>
          </p:cNvPicPr>
          <p:nvPr/>
        </p:nvPicPr>
        <p:blipFill>
          <a:blip r:embed="rId4"/>
          <a:srcRect r="12982"/>
          <a:stretch>
            <a:fillRect/>
          </a:stretch>
        </p:blipFill>
        <p:spPr>
          <a:xfrm>
            <a:off x="4741861" y="894948"/>
            <a:ext cx="7450139" cy="5167598"/>
          </a:xfrm>
          <a:prstGeom prst="rect">
            <a:avLst/>
          </a:prstGeom>
          <a:ln w="25400">
            <a:noFill/>
            <a:prstDash val="solid"/>
          </a:ln>
          <a:effectLst/>
        </p:spPr>
      </p:pic>
      <p:sp>
        <p:nvSpPr>
          <p:cNvPr id="39" name="矩形 38"/>
          <p:cNvSpPr/>
          <p:nvPr/>
        </p:nvSpPr>
        <p:spPr>
          <a:xfrm>
            <a:off x="250925" y="361698"/>
            <a:ext cx="1190562" cy="476648"/>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38" name="AutoShape 4"/>
          <p:cNvSpPr txBox="1"/>
          <p:nvPr/>
        </p:nvSpPr>
        <p:spPr>
          <a:xfrm>
            <a:off x="479222" y="368492"/>
            <a:ext cx="5110472" cy="876300"/>
          </a:xfrm>
          <a:prstGeom prst="rect">
            <a:avLst/>
          </a:prstGeom>
        </p:spPr>
        <p:txBody>
          <a:bodyPr wrap="square" lIns="127000" tIns="127000" rIns="127000" bIns="127000">
            <a:noAutofit/>
          </a:bodyPr>
          <a:lstStyle>
            <a:defPPr marR="0" lvl="0" algn="l" rtl="0">
              <a:lnSpc>
                <a:spcPct val="100000"/>
              </a:lnSpc>
              <a:spcBef>
                <a:spcPts val="0"/>
              </a:spcBef>
              <a:spcAft>
                <a:spcPts val="0"/>
              </a:spcAft>
            </a:defPPr>
            <a:lvl1pPr marR="0" lvl="0" algn="l" rtl="0">
              <a:lnSpc>
                <a:spcPct val="113000"/>
              </a:lnSpc>
              <a:spcBef>
                <a:spcPts val="0"/>
              </a:spcBef>
              <a:spcAft>
                <a:spcPts val="0"/>
              </a:spcAft>
              <a:buClr>
                <a:srgbClr val="000000"/>
              </a:buClr>
              <a:buFont typeface="Arial" panose="020B0604020202020204"/>
              <a:defRPr sz="3600" b="1" i="0" u="none" strike="noStrike" cap="none">
                <a:solidFill>
                  <a:srgbClr val="FFFFFF">
                    <a:alpha val="100000"/>
                  </a:srgb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36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总结</a:t>
            </a:r>
            <a:r>
              <a:rPr kumimoji="0" lang="zh-CN" altLang="en-US" sz="3600" b="1"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rPr>
              <a:t>展望</a:t>
            </a:r>
            <a:endParaRPr kumimoji="0" lang="en-US" sz="3600" b="1"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endParaRPr>
          </a:p>
        </p:txBody>
      </p:sp>
      <p:sp>
        <p:nvSpPr>
          <p:cNvPr id="8" name="文本框 7"/>
          <p:cNvSpPr txBox="1"/>
          <p:nvPr/>
        </p:nvSpPr>
        <p:spPr>
          <a:xfrm>
            <a:off x="669469" y="1298814"/>
            <a:ext cx="36191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800" b="1" i="0" u="none" strike="noStrike" kern="0" cap="none" spc="0" normalizeH="0" baseline="0" noProof="0" dirty="0">
                <a:ln>
                  <a:noFill/>
                </a:ln>
                <a:solidFill>
                  <a:srgbClr val="4472C4"/>
                </a:solidFill>
                <a:effectLst/>
                <a:uLnTx/>
                <a:uFillTx/>
                <a:latin typeface="Arial" panose="020B0604020202020204"/>
                <a:cs typeface="Arial" panose="020B0604020202020204"/>
                <a:sym typeface="Arial" panose="020B0604020202020204"/>
              </a:rPr>
              <a:t>项目总结</a:t>
            </a:r>
          </a:p>
        </p:txBody>
      </p:sp>
      <p:sp>
        <p:nvSpPr>
          <p:cNvPr id="34" name="文本框 33"/>
          <p:cNvSpPr txBox="1"/>
          <p:nvPr/>
        </p:nvSpPr>
        <p:spPr>
          <a:xfrm>
            <a:off x="669469" y="2639809"/>
            <a:ext cx="4351582" cy="90293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通过对结构化房产数据的深入处理与挖掘，结合两种主流回归模型实现了较为准确的房价预测。可辅助房产评估、投资分析等实际场景。</a:t>
            </a:r>
          </a:p>
        </p:txBody>
      </p:sp>
      <p:sp>
        <p:nvSpPr>
          <p:cNvPr id="35" name="椭圆 34"/>
          <p:cNvSpPr/>
          <p:nvPr/>
        </p:nvSpPr>
        <p:spPr>
          <a:xfrm>
            <a:off x="681826" y="2176398"/>
            <a:ext cx="274396" cy="274396"/>
          </a:xfrm>
          <a:prstGeom prst="ellipse">
            <a:avLst/>
          </a:prstGeom>
          <a:solidFill>
            <a:srgbClr val="93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36" name="文本框 35"/>
          <p:cNvSpPr txBox="1"/>
          <p:nvPr/>
        </p:nvSpPr>
        <p:spPr>
          <a:xfrm>
            <a:off x="669469" y="2207172"/>
            <a:ext cx="22294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400" b="0" i="0" u="none" strike="noStrike" kern="0" cap="none" spc="0" normalizeH="0" baseline="0" noProof="0" dirty="0">
                <a:ln>
                  <a:noFill/>
                </a:ln>
                <a:solidFill>
                  <a:srgbClr val="000000">
                    <a:lumMod val="75000"/>
                    <a:lumOff val="25000"/>
                  </a:srgbClr>
                </a:solidFill>
                <a:effectLst/>
                <a:uLnTx/>
                <a:uFillTx/>
                <a:latin typeface="思源宋体 CN Heavy" panose="02020900000000000000" pitchFamily="18" charset="-122"/>
                <a:ea typeface="思源宋体 CN Heavy" panose="02020900000000000000" pitchFamily="18" charset="-122"/>
                <a:cs typeface="OPPOSans H" panose="00020600040101010101" pitchFamily="18" charset="-122"/>
                <a:sym typeface="Arial" panose="020B0604020202020204"/>
              </a:rPr>
              <a:t>预测模型</a:t>
            </a:r>
          </a:p>
        </p:txBody>
      </p:sp>
      <p:cxnSp>
        <p:nvCxnSpPr>
          <p:cNvPr id="37" name="直接连接符 36"/>
          <p:cNvCxnSpPr/>
          <p:nvPr/>
        </p:nvCxnSpPr>
        <p:spPr>
          <a:xfrm flipH="1">
            <a:off x="763182" y="3619506"/>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69469" y="4573916"/>
            <a:ext cx="4351582" cy="90293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本项目是一个面向房地产市场的智能分析系统，致力于通过直观的可视化交互帮助用户理解复杂的房源信息与价格趋势。</a:t>
            </a:r>
          </a:p>
        </p:txBody>
      </p:sp>
      <p:sp>
        <p:nvSpPr>
          <p:cNvPr id="41" name="椭圆 40"/>
          <p:cNvSpPr/>
          <p:nvPr/>
        </p:nvSpPr>
        <p:spPr>
          <a:xfrm>
            <a:off x="681826" y="4110505"/>
            <a:ext cx="274396" cy="274396"/>
          </a:xfrm>
          <a:prstGeom prst="ellipse">
            <a:avLst/>
          </a:prstGeom>
          <a:solidFill>
            <a:srgbClr val="93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42" name="文本框 41"/>
          <p:cNvSpPr txBox="1"/>
          <p:nvPr/>
        </p:nvSpPr>
        <p:spPr>
          <a:xfrm>
            <a:off x="669469" y="4141279"/>
            <a:ext cx="22294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400" b="0" i="0" u="none" strike="noStrike" kern="0" cap="none" spc="0" normalizeH="0" baseline="0" noProof="0" dirty="0">
                <a:ln>
                  <a:noFill/>
                </a:ln>
                <a:solidFill>
                  <a:srgbClr val="000000">
                    <a:lumMod val="75000"/>
                    <a:lumOff val="25000"/>
                  </a:srgbClr>
                </a:solidFill>
                <a:effectLst/>
                <a:uLnTx/>
                <a:uFillTx/>
                <a:latin typeface="思源宋体 CN Heavy" panose="02020900000000000000" pitchFamily="18" charset="-122"/>
                <a:ea typeface="思源宋体 CN Heavy" panose="02020900000000000000" pitchFamily="18" charset="-122"/>
                <a:cs typeface="OPPOSans H" panose="00020600040101010101" pitchFamily="18" charset="-122"/>
                <a:sym typeface="Arial" panose="020B0604020202020204"/>
              </a:rPr>
              <a:t>可视化系统</a:t>
            </a:r>
          </a:p>
        </p:txBody>
      </p:sp>
      <p:cxnSp>
        <p:nvCxnSpPr>
          <p:cNvPr id="43" name="直接连接符 42"/>
          <p:cNvCxnSpPr/>
          <p:nvPr/>
        </p:nvCxnSpPr>
        <p:spPr>
          <a:xfrm flipH="1">
            <a:off x="763182" y="5532707"/>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2" hasCustomPrompt="1"/>
          </p:nvPr>
        </p:nvSpPr>
        <p:spPr>
          <a:prstGeom prst="rect">
            <a:avLst/>
          </a:prstGeom>
        </p:spPr>
        <p:txBody>
          <a:bodyPr wrap="square" lIns="127000" tIns="127000" rIns="127000" bIns="127000">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zh-CN" altLang="en-US" sz="1200" b="0" i="0" u="none" strike="noStrike" dirty="0">
                <a:solidFill>
                  <a:srgbClr val="1F2329">
                    <a:alpha val="49804"/>
                  </a:srgbClr>
                </a:solidFill>
              </a:rPr>
              <a:t>项目背景与功能目标</a:t>
            </a:r>
            <a:endParaRPr lang="en-US" sz="1200" b="0" i="0" u="none" strike="noStrike" dirty="0">
              <a:solidFill>
                <a:srgbClr val="1F2329">
                  <a:alpha val="49804"/>
                </a:srgbClr>
              </a:solidFill>
            </a:endParaRPr>
          </a:p>
        </p:txBody>
      </p:sp>
      <p:sp>
        <p:nvSpPr>
          <p:cNvPr id="3" name="AutoShape 3"/>
          <p:cNvSpPr>
            <a:spLocks noGrp="1"/>
          </p:cNvSpPr>
          <p:nvPr>
            <p:ph type="body" sz="quarter" idx="11" hasCustomPrompt="1"/>
          </p:nvPr>
        </p:nvSpPr>
        <p:spPr>
          <a:prstGeom prst="rect">
            <a:avLst/>
          </a:prstGeom>
        </p:spPr>
        <p:txBody>
          <a:bodyPr wrap="square" lIns="127000" tIns="127000" rIns="127000" bIns="127000">
            <a:noAutofit/>
          </a:bodyPr>
          <a:lstStyle>
            <a:lvl1pPr algn="l">
              <a:lnSpc>
                <a:spcPct val="125000"/>
              </a:lnSpc>
              <a:defRPr sz="1600" b="0" i="0" u="none" strike="noStrike">
                <a:solidFill>
                  <a:srgbClr val="1F2329">
                    <a:alpha val="100000"/>
                  </a:srgbClr>
                </a:solidFill>
              </a:defRPr>
            </a:lvl1pPr>
          </a:lstStyle>
          <a:p>
            <a:pPr indent="0" algn="l">
              <a:lnSpc>
                <a:spcPct val="125000"/>
              </a:lnSpc>
            </a:pPr>
            <a:r>
              <a:rPr lang="en-US" sz="1600" b="0" i="0" u="none" strike="noStrike" dirty="0">
                <a:solidFill>
                  <a:srgbClr val="1F2329">
                    <a:alpha val="49804"/>
                  </a:srgbClr>
                </a:solidFill>
              </a:rPr>
              <a:t>Pro</a:t>
            </a:r>
            <a:r>
              <a:rPr lang="en-US" altLang="zh-CN" sz="1600" b="0" i="0" u="none" strike="noStrike" dirty="0">
                <a:solidFill>
                  <a:srgbClr val="1F2329">
                    <a:alpha val="49804"/>
                  </a:srgbClr>
                </a:solidFill>
              </a:rPr>
              <a:t>ject</a:t>
            </a:r>
            <a:r>
              <a:rPr lang="en-US" sz="1600" b="0" i="0" u="none" strike="noStrike" dirty="0">
                <a:solidFill>
                  <a:srgbClr val="1F2329">
                    <a:alpha val="49804"/>
                  </a:srgbClr>
                </a:solidFill>
              </a:rPr>
              <a:t> Introduction</a:t>
            </a:r>
          </a:p>
        </p:txBody>
      </p:sp>
      <p:sp>
        <p:nvSpPr>
          <p:cNvPr id="4" name="AutoShape 4"/>
          <p:cNvSpPr>
            <a:spLocks noGrp="1"/>
          </p:cNvSpPr>
          <p:nvPr>
            <p:ph type="body" sz="quarter" idx="10" hasCustomPrompt="1"/>
          </p:nvPr>
        </p:nvSpPr>
        <p:spPr>
          <a:prstGeom prst="rect">
            <a:avLst/>
          </a:prstGeom>
        </p:spPr>
        <p:txBody>
          <a:bodyPr wrap="square" lIns="127000" tIns="127000" rIns="127000" bIns="127000">
            <a:noAutofit/>
          </a:bodyPr>
          <a:lstStyle>
            <a:lvl1pPr algn="l">
              <a:lnSpc>
                <a:spcPct val="117000"/>
              </a:lnSpc>
              <a:defRPr sz="4800" b="1" i="0" u="none" strike="noStrike">
                <a:solidFill>
                  <a:srgbClr val="1F2329">
                    <a:alpha val="100000"/>
                  </a:srgbClr>
                </a:solidFill>
              </a:defRPr>
            </a:lvl1pPr>
          </a:lstStyle>
          <a:p>
            <a:pPr indent="0" algn="l">
              <a:lnSpc>
                <a:spcPct val="117000"/>
              </a:lnSpc>
            </a:pPr>
            <a:r>
              <a:rPr lang="zh-CN" altLang="en-US" sz="4800" b="1" i="0" u="none" strike="noStrike" dirty="0">
                <a:solidFill>
                  <a:srgbClr val="0E5EFD"/>
                </a:solidFill>
              </a:rPr>
              <a:t>项目</a:t>
            </a:r>
            <a:r>
              <a:rPr lang="zh-CN" altLang="en-US" sz="4800" b="1" i="0" u="none" strike="noStrike" dirty="0">
                <a:solidFill>
                  <a:srgbClr val="1F2329"/>
                </a:solidFill>
              </a:rPr>
              <a:t>介绍</a:t>
            </a:r>
            <a:endParaRPr lang="en-US" sz="4800" b="1" i="0" u="none" strike="noStrike" dirty="0">
              <a:solidFill>
                <a:srgbClr val="1F2329"/>
              </a:solidFill>
            </a:endParaRPr>
          </a:p>
        </p:txBody>
      </p:sp>
      <p:sp>
        <p:nvSpPr>
          <p:cNvPr id="5" name="AutoShape 5"/>
          <p:cNvSpPr>
            <a:spLocks noGrp="1"/>
          </p:cNvSpPr>
          <p:nvPr>
            <p:ph type="body" sz="quarter" idx="13" hasCustomPrompt="1"/>
          </p:nvPr>
        </p:nvSpPr>
        <p:spPr>
          <a:prstGeom prst="rect">
            <a:avLst/>
          </a:prstGeom>
        </p:spPr>
        <p:txBody>
          <a:bodyPr wrap="square" lIns="127000" tIns="127000" rIns="127000" bIns="127000">
            <a:noAutofit/>
          </a:bodyPr>
          <a:lstStyle>
            <a:lvl1pPr algn="r">
              <a:lnSpc>
                <a:spcPct val="117000"/>
              </a:lnSpc>
              <a:defRPr sz="6400" b="1" i="0" u="none" strike="noStrike">
                <a:solidFill>
                  <a:srgbClr val="1F2329">
                    <a:alpha val="100000"/>
                  </a:srgbClr>
                </a:solidFill>
              </a:defRPr>
            </a:lvl1pPr>
          </a:lstStyle>
          <a:p>
            <a:pPr indent="0" algn="r">
              <a:lnSpc>
                <a:spcPct val="117000"/>
              </a:lnSpc>
            </a:pPr>
            <a:r>
              <a:rPr lang="en-US" sz="6400" b="1" i="0" u="none" strike="noStrike">
                <a:solidFill>
                  <a:srgbClr val="1F2329"/>
                </a:solidFill>
              </a:rPr>
              <a:t>01</a:t>
            </a:r>
          </a:p>
        </p:txBody>
      </p:sp>
      <p:sp>
        <p:nvSpPr>
          <p:cNvPr id="8" name="矩形 7"/>
          <p:cNvSpPr/>
          <p:nvPr/>
        </p:nvSpPr>
        <p:spPr>
          <a:xfrm>
            <a:off x="202518" y="227066"/>
            <a:ext cx="1276478" cy="466405"/>
          </a:xfrm>
          <a:prstGeom prst="rect">
            <a:avLst/>
          </a:prstGeom>
          <a:solidFill>
            <a:srgbClr val="EFE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50925" y="361698"/>
            <a:ext cx="1190562" cy="476648"/>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38" name="AutoShape 4"/>
          <p:cNvSpPr txBox="1"/>
          <p:nvPr/>
        </p:nvSpPr>
        <p:spPr>
          <a:xfrm>
            <a:off x="479222" y="368492"/>
            <a:ext cx="5110472" cy="876300"/>
          </a:xfrm>
          <a:prstGeom prst="rect">
            <a:avLst/>
          </a:prstGeom>
        </p:spPr>
        <p:txBody>
          <a:bodyPr wrap="square" lIns="127000" tIns="127000" rIns="127000" bIns="127000">
            <a:noAutofit/>
          </a:bodyPr>
          <a:lstStyle>
            <a:defPPr marR="0" lvl="0" algn="l" rtl="0">
              <a:lnSpc>
                <a:spcPct val="100000"/>
              </a:lnSpc>
              <a:spcBef>
                <a:spcPts val="0"/>
              </a:spcBef>
              <a:spcAft>
                <a:spcPts val="0"/>
              </a:spcAft>
            </a:defPPr>
            <a:lvl1pPr marR="0" lvl="0" algn="l" rtl="0">
              <a:lnSpc>
                <a:spcPct val="113000"/>
              </a:lnSpc>
              <a:spcBef>
                <a:spcPts val="0"/>
              </a:spcBef>
              <a:spcAft>
                <a:spcPts val="0"/>
              </a:spcAft>
              <a:buClr>
                <a:srgbClr val="000000"/>
              </a:buClr>
              <a:buFont typeface="Arial" panose="020B0604020202020204"/>
              <a:defRPr sz="3600" b="1" i="0" u="none" strike="noStrike" cap="none">
                <a:solidFill>
                  <a:srgbClr val="FFFFFF">
                    <a:alpha val="100000"/>
                  </a:srgb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36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总结</a:t>
            </a:r>
            <a:r>
              <a:rPr kumimoji="0" lang="zh-CN" altLang="en-US" sz="3600" b="1"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rPr>
              <a:t>展望</a:t>
            </a:r>
            <a:endParaRPr kumimoji="0" lang="en-US" sz="3600" b="1"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endParaRPr>
          </a:p>
        </p:txBody>
      </p:sp>
      <p:sp>
        <p:nvSpPr>
          <p:cNvPr id="8" name="文本框 7"/>
          <p:cNvSpPr txBox="1"/>
          <p:nvPr/>
        </p:nvSpPr>
        <p:spPr>
          <a:xfrm>
            <a:off x="669469" y="1298814"/>
            <a:ext cx="36191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800" b="1" i="0" u="none" strike="noStrike" kern="0" cap="none" spc="0" normalizeH="0" baseline="0" noProof="0" dirty="0">
                <a:ln>
                  <a:noFill/>
                </a:ln>
                <a:solidFill>
                  <a:srgbClr val="4472C4"/>
                </a:solidFill>
                <a:effectLst/>
                <a:uLnTx/>
                <a:uFillTx/>
                <a:latin typeface="Arial" panose="020B0604020202020204"/>
                <a:cs typeface="Arial" panose="020B0604020202020204"/>
                <a:sym typeface="Arial" panose="020B0604020202020204"/>
              </a:rPr>
              <a:t>项目展望</a:t>
            </a:r>
          </a:p>
        </p:txBody>
      </p:sp>
      <p:sp>
        <p:nvSpPr>
          <p:cNvPr id="2" name="文本框 1"/>
          <p:cNvSpPr txBox="1"/>
          <p:nvPr/>
        </p:nvSpPr>
        <p:spPr>
          <a:xfrm>
            <a:off x="1166087" y="2640531"/>
            <a:ext cx="4351582" cy="622863"/>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虽然两种预测模型的</a:t>
            </a:r>
            <a:r>
              <a:rPr kumimoji="0" lang="en-US" altLang="zh-CN"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R2</a:t>
            </a: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表现不错，但在</a:t>
            </a:r>
            <a:r>
              <a:rPr kumimoji="0" lang="en-US" altLang="zh-CN"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MAE</a:t>
            </a: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和</a:t>
            </a:r>
            <a:r>
              <a:rPr kumimoji="0" lang="en-US" altLang="zh-CN"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RMSE</a:t>
            </a: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Arial" panose="020B0604020202020204"/>
                <a:sym typeface="Arial" panose="020B0604020202020204"/>
              </a:rPr>
              <a:t>上的表现</a:t>
            </a: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都不是很好。</a:t>
            </a:r>
          </a:p>
        </p:txBody>
      </p:sp>
      <p:sp>
        <p:nvSpPr>
          <p:cNvPr id="3" name="椭圆 2"/>
          <p:cNvSpPr/>
          <p:nvPr/>
        </p:nvSpPr>
        <p:spPr>
          <a:xfrm>
            <a:off x="1178444" y="2177120"/>
            <a:ext cx="274396" cy="274396"/>
          </a:xfrm>
          <a:prstGeom prst="ellipse">
            <a:avLst/>
          </a:prstGeom>
          <a:solidFill>
            <a:srgbClr val="93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4" name="文本框 3"/>
          <p:cNvSpPr txBox="1"/>
          <p:nvPr/>
        </p:nvSpPr>
        <p:spPr>
          <a:xfrm>
            <a:off x="1166087" y="2207894"/>
            <a:ext cx="22294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400" b="0" i="0" u="none" strike="noStrike" kern="0" cap="none" spc="0" normalizeH="0" baseline="0" noProof="0" dirty="0">
                <a:ln>
                  <a:noFill/>
                </a:ln>
                <a:solidFill>
                  <a:srgbClr val="000000">
                    <a:lumMod val="75000"/>
                    <a:lumOff val="25000"/>
                  </a:srgbClr>
                </a:solidFill>
                <a:effectLst/>
                <a:uLnTx/>
                <a:uFillTx/>
                <a:latin typeface="思源宋体 CN Heavy" panose="02020900000000000000" pitchFamily="18" charset="-122"/>
                <a:ea typeface="思源宋体 CN Heavy" panose="02020900000000000000" pitchFamily="18" charset="-122"/>
                <a:cs typeface="OPPOSans H" panose="00020600040101010101" pitchFamily="18" charset="-122"/>
                <a:sym typeface="Arial" panose="020B0604020202020204"/>
              </a:rPr>
              <a:t>问题提出</a:t>
            </a:r>
          </a:p>
        </p:txBody>
      </p:sp>
      <p:cxnSp>
        <p:nvCxnSpPr>
          <p:cNvPr id="5" name="直接连接符 4"/>
          <p:cNvCxnSpPr/>
          <p:nvPr/>
        </p:nvCxnSpPr>
        <p:spPr>
          <a:xfrm flipH="1">
            <a:off x="1259800" y="3374109"/>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66087" y="4237103"/>
            <a:ext cx="4351582" cy="1463093"/>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在分析房价预测模型的误差时，我们发现数据存在异常值或离群值，存在极端高价或低价的房屋。同时，房价数据还呈现出长尾分布的特点，即大部分房屋价格集中在某个区间，而少数房屋价格极高或极低，这种不均匀分布可能导致模型对极端值的预测不准确。</a:t>
            </a:r>
          </a:p>
        </p:txBody>
      </p:sp>
      <p:sp>
        <p:nvSpPr>
          <p:cNvPr id="7" name="椭圆 6"/>
          <p:cNvSpPr/>
          <p:nvPr/>
        </p:nvSpPr>
        <p:spPr>
          <a:xfrm>
            <a:off x="1178444" y="3773692"/>
            <a:ext cx="274396" cy="274396"/>
          </a:xfrm>
          <a:prstGeom prst="ellipse">
            <a:avLst/>
          </a:prstGeom>
          <a:solidFill>
            <a:srgbClr val="93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9" name="文本框 8"/>
          <p:cNvSpPr txBox="1"/>
          <p:nvPr/>
        </p:nvSpPr>
        <p:spPr>
          <a:xfrm>
            <a:off x="1166087" y="3804466"/>
            <a:ext cx="22294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400" b="0" i="0" u="none" strike="noStrike" kern="0" cap="none" spc="0" normalizeH="0" baseline="0" noProof="0" dirty="0">
                <a:ln>
                  <a:noFill/>
                </a:ln>
                <a:solidFill>
                  <a:srgbClr val="000000">
                    <a:lumMod val="75000"/>
                    <a:lumOff val="25000"/>
                  </a:srgbClr>
                </a:solidFill>
                <a:effectLst/>
                <a:uLnTx/>
                <a:uFillTx/>
                <a:latin typeface="思源宋体 CN Heavy" panose="02020900000000000000" pitchFamily="18" charset="-122"/>
                <a:ea typeface="思源宋体 CN Heavy" panose="02020900000000000000" pitchFamily="18" charset="-122"/>
                <a:cs typeface="OPPOSans H" panose="00020600040101010101" pitchFamily="18" charset="-122"/>
                <a:sym typeface="Arial" panose="020B0604020202020204"/>
              </a:rPr>
              <a:t>分析原因</a:t>
            </a:r>
          </a:p>
        </p:txBody>
      </p:sp>
      <p:cxnSp>
        <p:nvCxnSpPr>
          <p:cNvPr id="10" name="直接连接符 9"/>
          <p:cNvCxnSpPr/>
          <p:nvPr/>
        </p:nvCxnSpPr>
        <p:spPr>
          <a:xfrm flipH="1">
            <a:off x="1259800" y="5768379"/>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509176" y="3132970"/>
            <a:ext cx="4351582" cy="2023246"/>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对于房价的长尾分布，可以尝试对目标变量（房价）进行对数变换，使其分布更加接近正态分布，便于模型学习。</a:t>
            </a:r>
            <a:endParaRPr kumimoji="0" lang="en-US" altLang="zh-CN"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endParaRPr>
          </a:p>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对于极端房价，可以单独分析其特征，或者使用分位数回归等方法，更好地处理极端值的影响。此外，还可以通过 </a:t>
            </a:r>
            <a:r>
              <a:rPr kumimoji="0" lang="en-US" altLang="zh-CN"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IQR</a:t>
            </a: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a:t>
            </a:r>
            <a:r>
              <a:rPr kumimoji="0" lang="en-US" altLang="zh-CN"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Z-score </a:t>
            </a: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或箱型图方法识别极端房价并进行剔除或裁剪。</a:t>
            </a:r>
          </a:p>
        </p:txBody>
      </p:sp>
      <p:sp>
        <p:nvSpPr>
          <p:cNvPr id="12" name="椭圆 11"/>
          <p:cNvSpPr/>
          <p:nvPr/>
        </p:nvSpPr>
        <p:spPr>
          <a:xfrm>
            <a:off x="6521533" y="2669559"/>
            <a:ext cx="274396" cy="274396"/>
          </a:xfrm>
          <a:prstGeom prst="ellipse">
            <a:avLst/>
          </a:prstGeom>
          <a:solidFill>
            <a:srgbClr val="93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13" name="文本框 12"/>
          <p:cNvSpPr txBox="1"/>
          <p:nvPr/>
        </p:nvSpPr>
        <p:spPr>
          <a:xfrm>
            <a:off x="6509176" y="2700333"/>
            <a:ext cx="22294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400" b="0" i="0" u="none" strike="noStrike" kern="0" cap="none" spc="0" normalizeH="0" baseline="0" noProof="0" dirty="0">
                <a:ln>
                  <a:noFill/>
                </a:ln>
                <a:solidFill>
                  <a:srgbClr val="000000">
                    <a:lumMod val="75000"/>
                    <a:lumOff val="25000"/>
                  </a:srgbClr>
                </a:solidFill>
                <a:effectLst/>
                <a:uLnTx/>
                <a:uFillTx/>
                <a:latin typeface="思源宋体 CN Heavy" panose="02020900000000000000" pitchFamily="18" charset="-122"/>
                <a:ea typeface="思源宋体 CN Heavy" panose="02020900000000000000" pitchFamily="18" charset="-122"/>
                <a:cs typeface="OPPOSans H" panose="00020600040101010101" pitchFamily="18" charset="-122"/>
                <a:sym typeface="Arial" panose="020B0604020202020204"/>
              </a:rPr>
              <a:t>改进建议</a:t>
            </a:r>
          </a:p>
        </p:txBody>
      </p:sp>
      <p:cxnSp>
        <p:nvCxnSpPr>
          <p:cNvPr id="14" name="直接连接符 13"/>
          <p:cNvCxnSpPr/>
          <p:nvPr/>
        </p:nvCxnSpPr>
        <p:spPr>
          <a:xfrm flipH="1">
            <a:off x="6600150" y="5298479"/>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146300" y="2503194"/>
            <a:ext cx="7899400" cy="1397000"/>
          </a:xfrm>
          <a:prstGeom prst="rect">
            <a:avLst/>
          </a:prstGeom>
          <a:noFill/>
          <a:ln w="12700">
            <a:noFill/>
            <a:prstDash val="solid"/>
          </a:ln>
        </p:spPr>
        <p:txBody>
          <a:bodyPr wrap="square" lIns="127000" tIns="127000" rIns="127000" bIns="127000" rtlCol="0" anchor="ctr">
            <a:noAutofit/>
          </a:bodyPr>
          <a:lstStyle/>
          <a:p>
            <a:pPr marL="0" marR="0" lvl="0" indent="0" algn="ctr" defTabSz="914400" rtl="0" eaLnBrk="1" fontAlgn="auto" latinLnBrk="0" hangingPunct="1">
              <a:lnSpc>
                <a:spcPct val="117000"/>
              </a:lnSpc>
              <a:spcBef>
                <a:spcPts val="0"/>
              </a:spcBef>
              <a:spcAft>
                <a:spcPts val="0"/>
              </a:spcAft>
              <a:buClr>
                <a:srgbClr val="000000"/>
              </a:buClr>
              <a:buSzTx/>
              <a:buFont typeface="Arial" panose="020B0604020202020204"/>
              <a:buNone/>
              <a:defRPr/>
            </a:pPr>
            <a:r>
              <a:rPr kumimoji="0" lang="en-US" sz="6400" b="1"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感谢您的观赏</a:t>
            </a:r>
            <a:endParaRPr kumimoji="0" lang="en-US" sz="11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cxnSp>
        <p:nvCxnSpPr>
          <p:cNvPr id="3" name="Connector 3"/>
          <p:cNvCxnSpPr/>
          <p:nvPr/>
        </p:nvCxnSpPr>
        <p:spPr>
          <a:xfrm rot="10800000" flipV="1">
            <a:off x="7628899" y="0"/>
            <a:ext cx="690523" cy="1365558"/>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nvGrpSpPr>
          <p:cNvPr id="4" name="Group 4"/>
          <p:cNvGrpSpPr/>
          <p:nvPr/>
        </p:nvGrpSpPr>
        <p:grpSpPr>
          <a:xfrm>
            <a:off x="9665025" y="985347"/>
            <a:ext cx="2526975" cy="4411284"/>
            <a:chOff x="9665025" y="985347"/>
            <a:chExt cx="2526975" cy="4411284"/>
          </a:xfrm>
        </p:grpSpPr>
        <p:cxnSp>
          <p:nvCxnSpPr>
            <p:cNvPr id="5" name="Connector 5"/>
            <p:cNvCxnSpPr/>
            <p:nvPr/>
          </p:nvCxnSpPr>
          <p:spPr>
            <a:xfrm rot="10800000" flipV="1">
              <a:off x="9665025" y="3623463"/>
              <a:ext cx="896639" cy="1773168"/>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cxnSp>
          <p:nvCxnSpPr>
            <p:cNvPr id="6" name="Connector 6"/>
            <p:cNvCxnSpPr/>
            <p:nvPr/>
          </p:nvCxnSpPr>
          <p:spPr>
            <a:xfrm rot="10800000" flipV="1">
              <a:off x="10266068" y="985347"/>
              <a:ext cx="1925932" cy="3808667"/>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grpSp>
        <p:nvGrpSpPr>
          <p:cNvPr id="7" name="Group 7"/>
          <p:cNvGrpSpPr/>
          <p:nvPr/>
        </p:nvGrpSpPr>
        <p:grpSpPr>
          <a:xfrm>
            <a:off x="0" y="1425617"/>
            <a:ext cx="2107316" cy="4167369"/>
            <a:chOff x="0" y="1425617"/>
            <a:chExt cx="2107316" cy="4167369"/>
          </a:xfrm>
        </p:grpSpPr>
        <p:cxnSp>
          <p:nvCxnSpPr>
            <p:cNvPr id="8" name="Connector 8"/>
            <p:cNvCxnSpPr/>
            <p:nvPr/>
          </p:nvCxnSpPr>
          <p:spPr>
            <a:xfrm rot="10800000" flipV="1">
              <a:off x="0" y="1425617"/>
              <a:ext cx="2107316" cy="4167369"/>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cxnSp>
          <p:nvCxnSpPr>
            <p:cNvPr id="9" name="Connector 9"/>
            <p:cNvCxnSpPr/>
            <p:nvPr/>
          </p:nvCxnSpPr>
          <p:spPr>
            <a:xfrm rot="10800000" flipV="1">
              <a:off x="0" y="3451410"/>
              <a:ext cx="925913" cy="1831059"/>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grpSp>
      <p:grpSp>
        <p:nvGrpSpPr>
          <p:cNvPr id="10" name="Group 10"/>
          <p:cNvGrpSpPr/>
          <p:nvPr/>
        </p:nvGrpSpPr>
        <p:grpSpPr>
          <a:xfrm>
            <a:off x="5404556" y="1185693"/>
            <a:ext cx="2107316" cy="751862"/>
            <a:chOff x="5404556" y="1185693"/>
            <a:chExt cx="2107316" cy="751862"/>
          </a:xfrm>
        </p:grpSpPr>
        <p:sp>
          <p:nvSpPr>
            <p:cNvPr id="11" name="AutoShape 11"/>
            <p:cNvSpPr/>
            <p:nvPr/>
          </p:nvSpPr>
          <p:spPr>
            <a:xfrm rot="10800000">
              <a:off x="5713927" y="1215669"/>
              <a:ext cx="1797945" cy="691910"/>
            </a:xfrm>
            <a:prstGeom prst="parallelogram">
              <a:avLst/>
            </a:prstGeom>
            <a:solidFill>
              <a:srgbClr val="0E5EFD">
                <a:alpha val="100000"/>
              </a:srgbClr>
            </a:solidFill>
            <a:ln w="508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2" name="AutoShape 12"/>
            <p:cNvSpPr/>
            <p:nvPr/>
          </p:nvSpPr>
          <p:spPr>
            <a:xfrm rot="10800000">
              <a:off x="5404556" y="1185693"/>
              <a:ext cx="1953732" cy="751862"/>
            </a:xfrm>
            <a:prstGeom prst="parallelogram">
              <a:avLst/>
            </a:prstGeom>
            <a:solidFill>
              <a:srgbClr val="101319">
                <a:alpha val="100000"/>
              </a:srgbClr>
            </a:solidFill>
            <a:ln w="508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13" name="Group 13"/>
          <p:cNvGrpSpPr/>
          <p:nvPr/>
        </p:nvGrpSpPr>
        <p:grpSpPr>
          <a:xfrm>
            <a:off x="3720467" y="4499421"/>
            <a:ext cx="2107316" cy="751862"/>
            <a:chOff x="3720467" y="4499421"/>
            <a:chExt cx="2107316" cy="751862"/>
          </a:xfrm>
        </p:grpSpPr>
        <p:sp>
          <p:nvSpPr>
            <p:cNvPr id="14" name="AutoShape 14"/>
            <p:cNvSpPr/>
            <p:nvPr/>
          </p:nvSpPr>
          <p:spPr>
            <a:xfrm rot="10800000">
              <a:off x="4029838" y="4529397"/>
              <a:ext cx="1797945" cy="691910"/>
            </a:xfrm>
            <a:prstGeom prst="parallelogram">
              <a:avLst/>
            </a:prstGeom>
            <a:solidFill>
              <a:srgbClr val="0E5EFD">
                <a:alpha val="100000"/>
              </a:srgbClr>
            </a:solidFill>
            <a:ln w="508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5" name="AutoShape 15"/>
            <p:cNvSpPr/>
            <p:nvPr/>
          </p:nvSpPr>
          <p:spPr>
            <a:xfrm rot="10800000">
              <a:off x="3720467" y="4499421"/>
              <a:ext cx="1953732" cy="751862"/>
            </a:xfrm>
            <a:prstGeom prst="parallelogram">
              <a:avLst/>
            </a:prstGeom>
            <a:solidFill>
              <a:srgbClr val="101319">
                <a:alpha val="100000"/>
              </a:srgbClr>
            </a:solidFill>
            <a:ln w="508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cxnSp>
        <p:nvCxnSpPr>
          <p:cNvPr id="16" name="Connector 16"/>
          <p:cNvCxnSpPr/>
          <p:nvPr/>
        </p:nvCxnSpPr>
        <p:spPr>
          <a:xfrm rot="10800000" flipV="1">
            <a:off x="4251392" y="4790514"/>
            <a:ext cx="1045467" cy="2067486"/>
          </a:xfrm>
          <a:prstGeom prst="line">
            <a:avLst/>
          </a:prstGeom>
          <a:solidFill>
            <a:srgbClr val="DEE0E3">
              <a:alpha val="50000"/>
            </a:srgbClr>
          </a:solidFill>
          <a:ln w="12700">
            <a:solidFill>
              <a:srgbClr val="0E5EFD">
                <a:alpha val="50000"/>
              </a:srgbClr>
            </a:solidFill>
            <a:prstDash val="solid"/>
            <a:headEnd type="none" w="med" len="med"/>
            <a:tailEnd type="none" w="med" len="med"/>
          </a:ln>
        </p:spPr>
      </p:cxnSp>
      <p:sp>
        <p:nvSpPr>
          <p:cNvPr id="17" name="矩形 16"/>
          <p:cNvSpPr/>
          <p:nvPr/>
        </p:nvSpPr>
        <p:spPr>
          <a:xfrm>
            <a:off x="190091" y="255961"/>
            <a:ext cx="1190562" cy="476648"/>
          </a:xfrm>
          <a:prstGeom prst="rect">
            <a:avLst/>
          </a:prstGeom>
          <a:solidFill>
            <a:srgbClr val="101319"/>
          </a:solidFill>
          <a:ln>
            <a:solidFill>
              <a:srgbClr val="10131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50925" y="361698"/>
            <a:ext cx="1190562" cy="476648"/>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6" name="任意多边形: 形状 25"/>
          <p:cNvSpPr/>
          <p:nvPr/>
        </p:nvSpPr>
        <p:spPr>
          <a:xfrm>
            <a:off x="951784" y="1623534"/>
            <a:ext cx="3077009" cy="4132213"/>
          </a:xfrm>
          <a:custGeom>
            <a:avLst/>
            <a:gdLst>
              <a:gd name="connsiteX0" fmla="*/ 144000 w 3418898"/>
              <a:gd name="connsiteY0" fmla="*/ 0 h 4738232"/>
              <a:gd name="connsiteX1" fmla="*/ 3274898 w 3418898"/>
              <a:gd name="connsiteY1" fmla="*/ 0 h 4738232"/>
              <a:gd name="connsiteX2" fmla="*/ 3418898 w 3418898"/>
              <a:gd name="connsiteY2" fmla="*/ 144000 h 4738232"/>
              <a:gd name="connsiteX3" fmla="*/ 3418898 w 3418898"/>
              <a:gd name="connsiteY3" fmla="*/ 4594232 h 4738232"/>
              <a:gd name="connsiteX4" fmla="*/ 3274898 w 3418898"/>
              <a:gd name="connsiteY4" fmla="*/ 4738232 h 4738232"/>
              <a:gd name="connsiteX5" fmla="*/ 144000 w 3418898"/>
              <a:gd name="connsiteY5" fmla="*/ 4738232 h 4738232"/>
              <a:gd name="connsiteX6" fmla="*/ 0 w 3418898"/>
              <a:gd name="connsiteY6" fmla="*/ 4594232 h 4738232"/>
              <a:gd name="connsiteX7" fmla="*/ 0 w 3418898"/>
              <a:gd name="connsiteY7" fmla="*/ 144000 h 4738232"/>
              <a:gd name="connsiteX8" fmla="*/ 144000 w 3418898"/>
              <a:gd name="connsiteY8" fmla="*/ 0 h 47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8898" h="4738232">
                <a:moveTo>
                  <a:pt x="144000" y="0"/>
                </a:moveTo>
                <a:lnTo>
                  <a:pt x="3274898" y="0"/>
                </a:lnTo>
                <a:cubicBezTo>
                  <a:pt x="3354386" y="0"/>
                  <a:pt x="3418898" y="64512"/>
                  <a:pt x="3418898" y="144000"/>
                </a:cubicBezTo>
                <a:lnTo>
                  <a:pt x="3418898" y="4594232"/>
                </a:lnTo>
                <a:cubicBezTo>
                  <a:pt x="3418898" y="4673720"/>
                  <a:pt x="3354386" y="4738232"/>
                  <a:pt x="3274898" y="4738232"/>
                </a:cubicBezTo>
                <a:lnTo>
                  <a:pt x="144000" y="4738232"/>
                </a:lnTo>
                <a:cubicBezTo>
                  <a:pt x="64512" y="4738232"/>
                  <a:pt x="0" y="4673720"/>
                  <a:pt x="0" y="4594232"/>
                </a:cubicBezTo>
                <a:lnTo>
                  <a:pt x="0" y="144000"/>
                </a:lnTo>
                <a:cubicBezTo>
                  <a:pt x="0" y="64512"/>
                  <a:pt x="64512" y="0"/>
                  <a:pt x="144000" y="0"/>
                </a:cubicBezTo>
              </a:path>
            </a:pathLst>
          </a:custGeom>
          <a:blipFill dpi="0" rotWithShape="1">
            <a:blip r:embed="rId3"/>
            <a:srcRect/>
            <a:stretch>
              <a:fillRect l="-17218" r="-17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62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7" name="任意多边形: 形状 26"/>
          <p:cNvSpPr/>
          <p:nvPr/>
        </p:nvSpPr>
        <p:spPr>
          <a:xfrm>
            <a:off x="2669155" y="1623534"/>
            <a:ext cx="8397783" cy="4132213"/>
          </a:xfrm>
          <a:custGeom>
            <a:avLst/>
            <a:gdLst>
              <a:gd name="connsiteX0" fmla="*/ 0 w 9330871"/>
              <a:gd name="connsiteY0" fmla="*/ 0 h 4738232"/>
              <a:gd name="connsiteX1" fmla="*/ 9186872 w 9330871"/>
              <a:gd name="connsiteY1" fmla="*/ 0 h 4738232"/>
              <a:gd name="connsiteX2" fmla="*/ 9330871 w 9330871"/>
              <a:gd name="connsiteY2" fmla="*/ 144000 h 4738232"/>
              <a:gd name="connsiteX3" fmla="*/ 9330871 w 9330871"/>
              <a:gd name="connsiteY3" fmla="*/ 4594232 h 4738232"/>
              <a:gd name="connsiteX4" fmla="*/ 9186872 w 9330871"/>
              <a:gd name="connsiteY4" fmla="*/ 4738232 h 4738232"/>
              <a:gd name="connsiteX5" fmla="*/ 0 w 9330871"/>
              <a:gd name="connsiteY5" fmla="*/ 4738232 h 47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0871" h="4738232">
                <a:moveTo>
                  <a:pt x="0" y="0"/>
                </a:moveTo>
                <a:lnTo>
                  <a:pt x="9186872" y="0"/>
                </a:lnTo>
                <a:cubicBezTo>
                  <a:pt x="9266360" y="0"/>
                  <a:pt x="9330871" y="64512"/>
                  <a:pt x="9330871" y="144000"/>
                </a:cubicBezTo>
                <a:lnTo>
                  <a:pt x="9330871" y="4594232"/>
                </a:lnTo>
                <a:cubicBezTo>
                  <a:pt x="9330871" y="4673720"/>
                  <a:pt x="9266360" y="4738232"/>
                  <a:pt x="9186872" y="4738232"/>
                </a:cubicBezTo>
                <a:lnTo>
                  <a:pt x="0" y="473823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62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8" name="椭圆 27"/>
          <p:cNvSpPr/>
          <p:nvPr/>
        </p:nvSpPr>
        <p:spPr>
          <a:xfrm>
            <a:off x="1890092" y="2867827"/>
            <a:ext cx="1600685" cy="1600685"/>
          </a:xfrm>
          <a:prstGeom prst="ellipse">
            <a:avLst/>
          </a:prstGeom>
          <a:blipFill dpi="0" rotWithShape="1">
            <a:blip r:embed="rId3"/>
            <a:srcRect/>
            <a:stretch>
              <a:fillRect/>
            </a:stretch>
          </a:blipFill>
          <a:ln w="34290">
            <a:solidFill>
              <a:schemeClr val="bg1"/>
            </a:solidFill>
          </a:ln>
          <a:effectLst>
            <a:outerShdw blurRad="127000" dist="63500" dir="30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62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cxnSp>
        <p:nvCxnSpPr>
          <p:cNvPr id="29" name="直接连接符 28"/>
          <p:cNvCxnSpPr/>
          <p:nvPr/>
        </p:nvCxnSpPr>
        <p:spPr>
          <a:xfrm>
            <a:off x="3884441" y="4134878"/>
            <a:ext cx="6815817" cy="0"/>
          </a:xfrm>
          <a:prstGeom prst="line">
            <a:avLst/>
          </a:prstGeom>
          <a:ln w="5715">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764680" y="2187104"/>
            <a:ext cx="36191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800" b="1" i="0" u="none" strike="noStrike" kern="0" cap="none" spc="0" normalizeH="0" baseline="0" noProof="0" dirty="0">
                <a:ln>
                  <a:noFill/>
                </a:ln>
                <a:solidFill>
                  <a:srgbClr val="4472C4"/>
                </a:solidFill>
                <a:effectLst/>
                <a:uLnTx/>
                <a:uFillTx/>
                <a:latin typeface="Arial" panose="020B0604020202020204"/>
                <a:cs typeface="Arial" panose="020B0604020202020204"/>
                <a:sym typeface="Arial" panose="020B0604020202020204"/>
              </a:rPr>
              <a:t>开发背景</a:t>
            </a:r>
            <a:endParaRPr kumimoji="0" lang="zh-CN" altLang="en-US" sz="2800" b="1" i="0" u="none" strike="noStrike" kern="0" cap="none" spc="0" normalizeH="0" baseline="0" noProof="0" dirty="0">
              <a:ln>
                <a:noFill/>
              </a:ln>
              <a:solidFill>
                <a:srgbClr val="4472C4"/>
              </a:solidFill>
              <a:effectLst/>
              <a:uLnTx/>
              <a:uFillTx/>
              <a:latin typeface="Arial" panose="020B0604020202020204"/>
              <a:ea typeface="宋体" panose="02010600030101010101" pitchFamily="2" charset="-122"/>
              <a:cs typeface="Arial" panose="020B0604020202020204"/>
              <a:sym typeface="Arial" panose="020B0604020202020204"/>
            </a:endParaRPr>
          </a:p>
        </p:txBody>
      </p:sp>
      <p:sp>
        <p:nvSpPr>
          <p:cNvPr id="31" name="文本框 30"/>
          <p:cNvSpPr txBox="1"/>
          <p:nvPr/>
        </p:nvSpPr>
        <p:spPr>
          <a:xfrm>
            <a:off x="3805179" y="2883804"/>
            <a:ext cx="6895079" cy="1188980"/>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    随着城市化进程加速，房地产市场价格波动剧烈，购房者、投资者及政策制定者对房价趋势的分析需求日益迫切。然而，当前市场上缺乏整合多维度数据（如房屋属性、地理位置、周边配套）的动态可视化工具，现有平台（如链家、贝壳）仅提供基础搜索功能，且历史数据获取壁垒高。</a:t>
            </a:r>
          </a:p>
        </p:txBody>
      </p:sp>
      <p:grpSp>
        <p:nvGrpSpPr>
          <p:cNvPr id="32" name="组合 31"/>
          <p:cNvGrpSpPr/>
          <p:nvPr/>
        </p:nvGrpSpPr>
        <p:grpSpPr>
          <a:xfrm>
            <a:off x="10304479" y="1623534"/>
            <a:ext cx="257533" cy="358388"/>
            <a:chOff x="10304479" y="1837331"/>
            <a:chExt cx="257533" cy="358388"/>
          </a:xfrm>
          <a:solidFill>
            <a:srgbClr val="0E5EFD"/>
          </a:solidFill>
        </p:grpSpPr>
        <p:sp>
          <p:nvSpPr>
            <p:cNvPr id="33" name="矩形 32"/>
            <p:cNvSpPr/>
            <p:nvPr/>
          </p:nvSpPr>
          <p:spPr>
            <a:xfrm>
              <a:off x="10304479" y="1837331"/>
              <a:ext cx="257531" cy="227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62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34" name="等腰三角形 33"/>
            <p:cNvSpPr/>
            <p:nvPr/>
          </p:nvSpPr>
          <p:spPr>
            <a:xfrm rot="5400000">
              <a:off x="10311979" y="2056936"/>
              <a:ext cx="131283" cy="146284"/>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62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35" name="等腰三角形 34"/>
            <p:cNvSpPr/>
            <p:nvPr/>
          </p:nvSpPr>
          <p:spPr>
            <a:xfrm rot="16200000" flipH="1">
              <a:off x="10423228" y="2056936"/>
              <a:ext cx="131283" cy="146284"/>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62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grpSp>
      <p:sp>
        <p:nvSpPr>
          <p:cNvPr id="37" name="文本框 36"/>
          <p:cNvSpPr txBox="1"/>
          <p:nvPr/>
        </p:nvSpPr>
        <p:spPr>
          <a:xfrm>
            <a:off x="3805179" y="4288728"/>
            <a:ext cx="6895079" cy="118301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    本项目旨在通过数据融合与绘图技术，构建一个房价预测与可视化系统，为普通用户（非专业人士）提供直观的房价分析工具。</a:t>
            </a:r>
            <a:r>
              <a:rPr kumimoji="0" lang="zh-CN" altLang="en-US" sz="1400" b="0" i="0" u="none" strike="noStrike" kern="0" cap="none" spc="0" normalizeH="0" baseline="0" noProof="0" dirty="0">
                <a:ln>
                  <a:noFill/>
                </a:ln>
                <a:solidFill>
                  <a:srgbClr val="000000"/>
                </a:solidFill>
                <a:effectLst/>
                <a:uLnTx/>
                <a:uFillTx/>
                <a:latin typeface="-apple-system"/>
                <a:cs typeface="Arial" panose="020B0604020202020204"/>
                <a:sym typeface="Arial" panose="020B0604020202020204"/>
              </a:rPr>
              <a:t>系统将解析房价与地理位置、房型、配套等因素的关联，帮助用户预测房价。同时，通过可视化工具（如交互式地图和图表）直观展示房价分布和预测结果。</a:t>
            </a:r>
            <a:endPar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endParaRPr>
          </a:p>
        </p:txBody>
      </p:sp>
      <p:sp>
        <p:nvSpPr>
          <p:cNvPr id="38" name="AutoShape 4"/>
          <p:cNvSpPr txBox="1"/>
          <p:nvPr/>
        </p:nvSpPr>
        <p:spPr>
          <a:xfrm>
            <a:off x="479222" y="368492"/>
            <a:ext cx="5110472" cy="876300"/>
          </a:xfrm>
          <a:prstGeom prst="rect">
            <a:avLst/>
          </a:prstGeom>
        </p:spPr>
        <p:txBody>
          <a:bodyPr wrap="square" lIns="127000" tIns="127000" rIns="127000" bIns="127000">
            <a:noAutofit/>
          </a:bodyPr>
          <a:lstStyle>
            <a:defPPr marR="0" lvl="0" algn="l" rtl="0">
              <a:lnSpc>
                <a:spcPct val="100000"/>
              </a:lnSpc>
              <a:spcBef>
                <a:spcPts val="0"/>
              </a:spcBef>
              <a:spcAft>
                <a:spcPts val="0"/>
              </a:spcAft>
            </a:defPPr>
            <a:lvl1pPr marR="0" lvl="0" algn="l" rtl="0">
              <a:lnSpc>
                <a:spcPct val="113000"/>
              </a:lnSpc>
              <a:spcBef>
                <a:spcPts val="0"/>
              </a:spcBef>
              <a:spcAft>
                <a:spcPts val="0"/>
              </a:spcAft>
              <a:buClr>
                <a:srgbClr val="000000"/>
              </a:buClr>
              <a:buFont typeface="Arial" panose="020B0604020202020204"/>
              <a:defRPr sz="3600" b="1" i="0" u="none" strike="noStrike" cap="none">
                <a:solidFill>
                  <a:srgbClr val="FFFFFF">
                    <a:alpha val="100000"/>
                  </a:srgb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3600" b="1"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rPr>
              <a:t>项目</a:t>
            </a:r>
            <a:r>
              <a:rPr kumimoji="0" lang="zh-CN" altLang="en-US" sz="36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介绍</a:t>
            </a:r>
            <a:endParaRPr kumimoji="0" lang="en-US" sz="36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50925" y="361698"/>
            <a:ext cx="1190562" cy="476648"/>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18" name="文本框 17"/>
          <p:cNvSpPr txBox="1"/>
          <p:nvPr/>
        </p:nvSpPr>
        <p:spPr>
          <a:xfrm>
            <a:off x="1178361" y="2192536"/>
            <a:ext cx="4351582" cy="628826"/>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通过网络爬虫提前抓取链家网上杭州各城区二手房的房源数据（共</a:t>
            </a:r>
            <a:r>
              <a:rPr kumimoji="0" lang="en-US" altLang="zh-CN"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20000+</a:t>
            </a: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套房源），并进行数据处理。</a:t>
            </a:r>
          </a:p>
        </p:txBody>
      </p:sp>
      <p:sp>
        <p:nvSpPr>
          <p:cNvPr id="19" name="椭圆 18"/>
          <p:cNvSpPr/>
          <p:nvPr/>
        </p:nvSpPr>
        <p:spPr>
          <a:xfrm>
            <a:off x="1190718" y="1729125"/>
            <a:ext cx="274396" cy="27439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0" name="文本框 19"/>
          <p:cNvSpPr txBox="1"/>
          <p:nvPr/>
        </p:nvSpPr>
        <p:spPr>
          <a:xfrm>
            <a:off x="1178361" y="1759899"/>
            <a:ext cx="22294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链家房源爬虫</a:t>
            </a:r>
          </a:p>
        </p:txBody>
      </p:sp>
      <p:cxnSp>
        <p:nvCxnSpPr>
          <p:cNvPr id="21" name="直接连接符 20"/>
          <p:cNvCxnSpPr/>
          <p:nvPr/>
        </p:nvCxnSpPr>
        <p:spPr>
          <a:xfrm flipH="1">
            <a:off x="1272074" y="2945164"/>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217104" y="1499176"/>
            <a:ext cx="4784178" cy="4298174"/>
            <a:chOff x="6166804" y="1357514"/>
            <a:chExt cx="4784178" cy="4298174"/>
          </a:xfrm>
        </p:grpSpPr>
        <p:pic>
          <p:nvPicPr>
            <p:cNvPr id="23" name="图形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650" r="24650"/>
            <a:stretch>
              <a:fillRect/>
            </a:stretch>
          </p:blipFill>
          <p:spPr>
            <a:xfrm>
              <a:off x="6961195" y="1453999"/>
              <a:ext cx="3195396" cy="4201689"/>
            </a:xfrm>
            <a:custGeom>
              <a:avLst/>
              <a:gdLst>
                <a:gd name="connsiteX0" fmla="*/ 1597698 w 3195396"/>
                <a:gd name="connsiteY0" fmla="*/ 0 h 4201689"/>
                <a:gd name="connsiteX1" fmla="*/ 3195396 w 3195396"/>
                <a:gd name="connsiteY1" fmla="*/ 1758866 h 4201689"/>
                <a:gd name="connsiteX2" fmla="*/ 3195396 w 3195396"/>
                <a:gd name="connsiteY2" fmla="*/ 4201689 h 4201689"/>
                <a:gd name="connsiteX3" fmla="*/ 0 w 3195396"/>
                <a:gd name="connsiteY3" fmla="*/ 4201689 h 4201689"/>
                <a:gd name="connsiteX4" fmla="*/ 0 w 3195396"/>
                <a:gd name="connsiteY4" fmla="*/ 1758866 h 4201689"/>
                <a:gd name="connsiteX5" fmla="*/ 1597698 w 3195396"/>
                <a:gd name="connsiteY5" fmla="*/ 0 h 420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396" h="4201689">
                  <a:moveTo>
                    <a:pt x="1597698" y="0"/>
                  </a:moveTo>
                  <a:cubicBezTo>
                    <a:pt x="2480082" y="0"/>
                    <a:pt x="3195396" y="787471"/>
                    <a:pt x="3195396" y="1758866"/>
                  </a:cubicBezTo>
                  <a:lnTo>
                    <a:pt x="3195396" y="4201689"/>
                  </a:lnTo>
                  <a:lnTo>
                    <a:pt x="0" y="4201689"/>
                  </a:lnTo>
                  <a:lnTo>
                    <a:pt x="0" y="1758866"/>
                  </a:lnTo>
                  <a:cubicBezTo>
                    <a:pt x="0" y="787471"/>
                    <a:pt x="715314" y="0"/>
                    <a:pt x="1597698" y="0"/>
                  </a:cubicBezTo>
                  <a:close/>
                </a:path>
              </a:pathLst>
            </a:custGeom>
          </p:spPr>
        </p:pic>
        <p:pic>
          <p:nvPicPr>
            <p:cNvPr id="24" name="图形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9538966" y="1713730"/>
              <a:ext cx="1768232" cy="1055800"/>
            </a:xfrm>
            <a:prstGeom prst="rect">
              <a:avLst/>
            </a:prstGeom>
          </p:spPr>
        </p:pic>
        <p:pic>
          <p:nvPicPr>
            <p:cNvPr id="25" name="图形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5917545" y="4422277"/>
              <a:ext cx="1237305" cy="738787"/>
            </a:xfrm>
            <a:prstGeom prst="rect">
              <a:avLst/>
            </a:prstGeom>
          </p:spPr>
        </p:pic>
      </p:grpSp>
      <p:sp>
        <p:nvSpPr>
          <p:cNvPr id="36" name="文本框 35"/>
          <p:cNvSpPr txBox="1"/>
          <p:nvPr/>
        </p:nvSpPr>
        <p:spPr>
          <a:xfrm>
            <a:off x="1178361" y="3789108"/>
            <a:ext cx="4351582" cy="634533"/>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基于房屋静态属性（面积、楼层、装修等）、地理位置（经纬度）、周边配套（地铁）预测单价。</a:t>
            </a:r>
          </a:p>
        </p:txBody>
      </p:sp>
      <p:sp>
        <p:nvSpPr>
          <p:cNvPr id="40" name="椭圆 39"/>
          <p:cNvSpPr/>
          <p:nvPr/>
        </p:nvSpPr>
        <p:spPr>
          <a:xfrm>
            <a:off x="1190718" y="3325697"/>
            <a:ext cx="274396" cy="27439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41" name="文本框 40"/>
          <p:cNvSpPr txBox="1"/>
          <p:nvPr/>
        </p:nvSpPr>
        <p:spPr>
          <a:xfrm>
            <a:off x="1178361" y="3356471"/>
            <a:ext cx="22294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房价预测模型</a:t>
            </a:r>
          </a:p>
        </p:txBody>
      </p:sp>
      <p:cxnSp>
        <p:nvCxnSpPr>
          <p:cNvPr id="42" name="直接连接符 41"/>
          <p:cNvCxnSpPr/>
          <p:nvPr/>
        </p:nvCxnSpPr>
        <p:spPr>
          <a:xfrm flipH="1">
            <a:off x="1272074" y="4541736"/>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178361" y="5320512"/>
            <a:ext cx="4351582" cy="629852"/>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将经过处理后的数据以图形化的方式展示给用户，以便直观地了解房价情况。</a:t>
            </a:r>
          </a:p>
        </p:txBody>
      </p:sp>
      <p:sp>
        <p:nvSpPr>
          <p:cNvPr id="44" name="椭圆 43"/>
          <p:cNvSpPr/>
          <p:nvPr/>
        </p:nvSpPr>
        <p:spPr>
          <a:xfrm>
            <a:off x="1190718" y="4857101"/>
            <a:ext cx="274396" cy="27439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45" name="文本框 44"/>
          <p:cNvSpPr txBox="1"/>
          <p:nvPr/>
        </p:nvSpPr>
        <p:spPr>
          <a:xfrm>
            <a:off x="1178360" y="4887875"/>
            <a:ext cx="24079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房价可视化分析</a:t>
            </a:r>
          </a:p>
        </p:txBody>
      </p:sp>
      <p:cxnSp>
        <p:nvCxnSpPr>
          <p:cNvPr id="46" name="直接连接符 45"/>
          <p:cNvCxnSpPr/>
          <p:nvPr/>
        </p:nvCxnSpPr>
        <p:spPr>
          <a:xfrm flipH="1">
            <a:off x="1272074" y="6073140"/>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1178360" y="872837"/>
            <a:ext cx="36191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800" b="1" i="0" u="none" strike="noStrike" kern="0" cap="none" spc="0" normalizeH="0" baseline="0" noProof="0" dirty="0">
                <a:ln>
                  <a:noFill/>
                </a:ln>
                <a:solidFill>
                  <a:srgbClr val="4472C4"/>
                </a:solidFill>
                <a:effectLst/>
                <a:uLnTx/>
                <a:uFillTx/>
                <a:latin typeface="Arial" panose="020B0604020202020204"/>
                <a:cs typeface="Arial" panose="020B0604020202020204"/>
                <a:sym typeface="Arial" panose="020B0604020202020204"/>
              </a:rPr>
              <a:t>功能描述</a:t>
            </a:r>
            <a:endParaRPr kumimoji="0" lang="zh-CN" altLang="en-US" sz="2800" b="1" i="0" u="none" strike="noStrike" kern="0" cap="none" spc="0" normalizeH="0" baseline="0" noProof="0" dirty="0">
              <a:ln>
                <a:noFill/>
              </a:ln>
              <a:solidFill>
                <a:srgbClr val="4472C4"/>
              </a:solidFill>
              <a:effectLst/>
              <a:uLnTx/>
              <a:uFillTx/>
              <a:latin typeface="Arial" panose="020B0604020202020204"/>
              <a:ea typeface="宋体" panose="02010600030101010101" pitchFamily="2" charset="-122"/>
              <a:cs typeface="Arial" panose="020B0604020202020204"/>
              <a:sym typeface="Arial" panose="020B0604020202020204"/>
            </a:endParaRPr>
          </a:p>
        </p:txBody>
      </p:sp>
      <p:pic>
        <p:nvPicPr>
          <p:cNvPr id="50" name="图形 49" descr="土星"/>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9943" y="487659"/>
            <a:ext cx="908398" cy="908398"/>
          </a:xfrm>
          <a:prstGeom prst="rect">
            <a:avLst/>
          </a:prstGeom>
        </p:spPr>
      </p:pic>
      <p:sp>
        <p:nvSpPr>
          <p:cNvPr id="59" name="文本框 58"/>
          <p:cNvSpPr txBox="1"/>
          <p:nvPr/>
        </p:nvSpPr>
        <p:spPr>
          <a:xfrm>
            <a:off x="6330671" y="726903"/>
            <a:ext cx="2604674" cy="342786"/>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
                <a:srgbClr val="000000"/>
              </a:buClr>
              <a:buSzTx/>
              <a:buFont typeface="Arial" panose="020B0604020202020204"/>
              <a:buNone/>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宋体" panose="02010600030101010101" pitchFamily="2" charset="-122"/>
                <a:cs typeface="OPPOSans R" panose="00020600040101010101" pitchFamily="18" charset="-122"/>
                <a:sym typeface="Arial" panose="020B0604020202020204"/>
              </a:rPr>
              <a:t>为什么选择预测杭州的房价？</a:t>
            </a:r>
          </a:p>
        </p:txBody>
      </p:sp>
      <p:cxnSp>
        <p:nvCxnSpPr>
          <p:cNvPr id="61" name="连接符: 曲线 60"/>
          <p:cNvCxnSpPr>
            <a:stCxn id="18" idx="0"/>
            <a:endCxn id="50" idx="2"/>
          </p:cNvCxnSpPr>
          <p:nvPr/>
        </p:nvCxnSpPr>
        <p:spPr>
          <a:xfrm rot="5400000" flipH="1" flipV="1">
            <a:off x="4270908" y="479302"/>
            <a:ext cx="796479" cy="2629990"/>
          </a:xfrm>
          <a:prstGeom prst="curvedConnector3">
            <a:avLst>
              <a:gd name="adj1" fmla="val 40754"/>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2" hasCustomPrompt="1"/>
          </p:nvPr>
        </p:nvSpPr>
        <p:spPr>
          <a:prstGeom prst="rect">
            <a:avLst/>
          </a:prstGeom>
        </p:spPr>
        <p:txBody>
          <a:bodyPr wrap="square" lIns="127000" tIns="127000" rIns="127000" bIns="127000">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zh-CN" altLang="en-US" sz="1200" b="0" i="0" u="none" strike="noStrike" dirty="0">
                <a:solidFill>
                  <a:srgbClr val="1F2329">
                    <a:alpha val="49804"/>
                  </a:srgbClr>
                </a:solidFill>
              </a:rPr>
              <a:t>系统架构与技术选择</a:t>
            </a:r>
            <a:endParaRPr lang="en-US" sz="1200" b="0" i="0" u="none" strike="noStrike" dirty="0">
              <a:solidFill>
                <a:srgbClr val="1F2329">
                  <a:alpha val="49804"/>
                </a:srgbClr>
              </a:solidFill>
            </a:endParaRPr>
          </a:p>
        </p:txBody>
      </p:sp>
      <p:sp>
        <p:nvSpPr>
          <p:cNvPr id="3" name="AutoShape 3"/>
          <p:cNvSpPr>
            <a:spLocks noGrp="1"/>
          </p:cNvSpPr>
          <p:nvPr>
            <p:ph type="body" sz="quarter" idx="11" hasCustomPrompt="1"/>
          </p:nvPr>
        </p:nvSpPr>
        <p:spPr>
          <a:prstGeom prst="rect">
            <a:avLst/>
          </a:prstGeom>
        </p:spPr>
        <p:txBody>
          <a:bodyPr wrap="square" lIns="127000" tIns="127000" rIns="127000" bIns="127000">
            <a:noAutofit/>
          </a:bodyPr>
          <a:lstStyle>
            <a:lvl1pPr algn="l">
              <a:lnSpc>
                <a:spcPct val="125000"/>
              </a:lnSpc>
              <a:defRPr sz="1600" b="0" i="0" u="none" strike="noStrike">
                <a:solidFill>
                  <a:srgbClr val="1F2329">
                    <a:alpha val="100000"/>
                  </a:srgbClr>
                </a:solidFill>
              </a:defRPr>
            </a:lvl1pPr>
          </a:lstStyle>
          <a:p>
            <a:r>
              <a:rPr lang="en-US" altLang="zh-CN" dirty="0">
                <a:solidFill>
                  <a:srgbClr val="1F2329">
                    <a:alpha val="49804"/>
                  </a:srgbClr>
                </a:solidFill>
              </a:rPr>
              <a:t>Outline Design</a:t>
            </a:r>
          </a:p>
        </p:txBody>
      </p:sp>
      <p:sp>
        <p:nvSpPr>
          <p:cNvPr id="4" name="AutoShape 4"/>
          <p:cNvSpPr>
            <a:spLocks noGrp="1"/>
          </p:cNvSpPr>
          <p:nvPr>
            <p:ph type="body" sz="quarter" idx="10" hasCustomPrompt="1"/>
          </p:nvPr>
        </p:nvSpPr>
        <p:spPr>
          <a:prstGeom prst="rect">
            <a:avLst/>
          </a:prstGeom>
        </p:spPr>
        <p:txBody>
          <a:bodyPr wrap="square" lIns="127000" tIns="127000" rIns="127000" bIns="127000">
            <a:noAutofit/>
          </a:bodyPr>
          <a:lstStyle>
            <a:lvl1pPr algn="l">
              <a:lnSpc>
                <a:spcPct val="117000"/>
              </a:lnSpc>
              <a:defRPr sz="4800" b="1" i="0" u="none" strike="noStrike">
                <a:solidFill>
                  <a:srgbClr val="1F2329">
                    <a:alpha val="100000"/>
                  </a:srgbClr>
                </a:solidFill>
              </a:defRPr>
            </a:lvl1pPr>
          </a:lstStyle>
          <a:p>
            <a:r>
              <a:rPr lang="zh-CN" altLang="en-US" sz="4800" dirty="0">
                <a:solidFill>
                  <a:srgbClr val="0E5EFD"/>
                </a:solidFill>
              </a:rPr>
              <a:t>概要</a:t>
            </a:r>
            <a:r>
              <a:rPr lang="zh-CN" altLang="en-US" sz="4800" dirty="0">
                <a:solidFill>
                  <a:srgbClr val="1F2329"/>
                </a:solidFill>
              </a:rPr>
              <a:t>设计</a:t>
            </a:r>
            <a:endParaRPr lang="zh-CN" altLang="en-US" sz="4800" b="1" i="0" u="none" strike="noStrike" dirty="0">
              <a:solidFill>
                <a:srgbClr val="1F2329"/>
              </a:solidFill>
            </a:endParaRPr>
          </a:p>
        </p:txBody>
      </p:sp>
      <p:sp>
        <p:nvSpPr>
          <p:cNvPr id="5" name="AutoShape 5"/>
          <p:cNvSpPr>
            <a:spLocks noGrp="1"/>
          </p:cNvSpPr>
          <p:nvPr>
            <p:ph type="body" sz="quarter" idx="13" hasCustomPrompt="1"/>
          </p:nvPr>
        </p:nvSpPr>
        <p:spPr>
          <a:prstGeom prst="rect">
            <a:avLst/>
          </a:prstGeom>
        </p:spPr>
        <p:txBody>
          <a:bodyPr wrap="square" lIns="127000" tIns="127000" rIns="127000" bIns="127000">
            <a:noAutofit/>
          </a:bodyPr>
          <a:lstStyle>
            <a:lvl1pPr algn="r">
              <a:lnSpc>
                <a:spcPct val="117000"/>
              </a:lnSpc>
              <a:defRPr sz="6400" b="1" i="0" u="none" strike="noStrike">
                <a:solidFill>
                  <a:srgbClr val="1F2329">
                    <a:alpha val="100000"/>
                  </a:srgbClr>
                </a:solidFill>
              </a:defRPr>
            </a:lvl1pPr>
          </a:lstStyle>
          <a:p>
            <a:pPr indent="0" algn="r">
              <a:lnSpc>
                <a:spcPct val="117000"/>
              </a:lnSpc>
            </a:pPr>
            <a:r>
              <a:rPr lang="en-US" sz="6400" b="1" i="0" u="none" strike="noStrike" dirty="0">
                <a:solidFill>
                  <a:srgbClr val="1F2329"/>
                </a:solidFill>
              </a:rPr>
              <a:t>0</a:t>
            </a:r>
            <a:r>
              <a:rPr lang="en-US" altLang="zh-CN" sz="6400" b="1" i="0" u="none" strike="noStrike" dirty="0">
                <a:solidFill>
                  <a:srgbClr val="1F2329"/>
                </a:solidFill>
              </a:rPr>
              <a:t>2</a:t>
            </a:r>
            <a:endParaRPr lang="en-US" sz="6400" b="1" i="0" u="none" strike="noStrike" dirty="0">
              <a:solidFill>
                <a:srgbClr val="1F2329"/>
              </a:solidFill>
            </a:endParaRPr>
          </a:p>
        </p:txBody>
      </p:sp>
      <p:sp>
        <p:nvSpPr>
          <p:cNvPr id="8" name="矩形 7"/>
          <p:cNvSpPr/>
          <p:nvPr/>
        </p:nvSpPr>
        <p:spPr>
          <a:xfrm>
            <a:off x="202518" y="227066"/>
            <a:ext cx="1276478" cy="466405"/>
          </a:xfrm>
          <a:prstGeom prst="rect">
            <a:avLst/>
          </a:prstGeom>
          <a:solidFill>
            <a:srgbClr val="EFE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955899" y="2038982"/>
            <a:ext cx="9480102" cy="3633531"/>
          </a:xfrm>
          <a:prstGeom prst="rect">
            <a:avLst/>
          </a:prstGeom>
        </p:spPr>
      </p:pic>
      <p:sp>
        <p:nvSpPr>
          <p:cNvPr id="39" name="矩形 38"/>
          <p:cNvSpPr/>
          <p:nvPr/>
        </p:nvSpPr>
        <p:spPr>
          <a:xfrm>
            <a:off x="250925" y="361698"/>
            <a:ext cx="1190562" cy="476648"/>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38" name="AutoShape 4"/>
          <p:cNvSpPr txBox="1"/>
          <p:nvPr/>
        </p:nvSpPr>
        <p:spPr>
          <a:xfrm>
            <a:off x="479222" y="368492"/>
            <a:ext cx="5110472" cy="876300"/>
          </a:xfrm>
          <a:prstGeom prst="rect">
            <a:avLst/>
          </a:prstGeom>
        </p:spPr>
        <p:txBody>
          <a:bodyPr wrap="square" lIns="127000" tIns="127000" rIns="127000" bIns="127000">
            <a:noAutofit/>
          </a:bodyPr>
          <a:lstStyle>
            <a:defPPr marR="0" lvl="0" algn="l" rtl="0">
              <a:lnSpc>
                <a:spcPct val="100000"/>
              </a:lnSpc>
              <a:spcBef>
                <a:spcPts val="0"/>
              </a:spcBef>
              <a:spcAft>
                <a:spcPts val="0"/>
              </a:spcAft>
            </a:defPPr>
            <a:lvl1pPr marR="0" lvl="0" algn="l" rtl="0">
              <a:lnSpc>
                <a:spcPct val="113000"/>
              </a:lnSpc>
              <a:spcBef>
                <a:spcPts val="0"/>
              </a:spcBef>
              <a:spcAft>
                <a:spcPts val="0"/>
              </a:spcAft>
              <a:buClr>
                <a:srgbClr val="000000"/>
              </a:buClr>
              <a:buFont typeface="Arial" panose="020B0604020202020204"/>
              <a:defRPr sz="3600" b="1" i="0" u="none" strike="noStrike" cap="none">
                <a:solidFill>
                  <a:srgbClr val="FFFFFF">
                    <a:alpha val="100000"/>
                  </a:srgb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3600" b="1" i="0" u="none" strike="noStrike" kern="0" cap="none" spc="0" normalizeH="0" baseline="0" noProof="0" dirty="0">
                <a:ln>
                  <a:noFill/>
                </a:ln>
                <a:solidFill>
                  <a:srgbClr val="0E5EFD"/>
                </a:solidFill>
                <a:effectLst/>
                <a:uLnTx/>
                <a:uFillTx/>
                <a:latin typeface="Arial" panose="020B0604020202020204"/>
                <a:cs typeface="Arial" panose="020B0604020202020204"/>
                <a:sym typeface="Arial" panose="020B0604020202020204"/>
              </a:rPr>
              <a:t>概要</a:t>
            </a:r>
            <a:r>
              <a:rPr kumimoji="0" lang="zh-CN" altLang="en-US" sz="36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设计</a:t>
            </a:r>
            <a:endParaRPr kumimoji="0" lang="en-US" sz="36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8" name="文本框 7"/>
          <p:cNvSpPr txBox="1"/>
          <p:nvPr/>
        </p:nvSpPr>
        <p:spPr>
          <a:xfrm>
            <a:off x="669469" y="1298814"/>
            <a:ext cx="36191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800" b="1" i="0" u="none" strike="noStrike" kern="0" cap="none" spc="0" normalizeH="0" baseline="0" noProof="0" dirty="0">
                <a:ln>
                  <a:noFill/>
                </a:ln>
                <a:solidFill>
                  <a:srgbClr val="4472C4"/>
                </a:solidFill>
                <a:effectLst/>
                <a:uLnTx/>
                <a:uFillTx/>
                <a:latin typeface="Arial" panose="020B0604020202020204"/>
                <a:cs typeface="Arial" panose="020B0604020202020204"/>
                <a:sym typeface="Arial" panose="020B0604020202020204"/>
              </a:rPr>
              <a:t>系统架构</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250925" y="361698"/>
            <a:ext cx="1190562" cy="476648"/>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
        <p:nvSpPr>
          <p:cNvPr id="28" name="标题 1"/>
          <p:cNvSpPr txBox="1"/>
          <p:nvPr/>
        </p:nvSpPr>
        <p:spPr>
          <a:xfrm>
            <a:off x="555002" y="838346"/>
            <a:ext cx="3381999" cy="2325552"/>
          </a:xfrm>
          <a:prstGeom prst="roundRect">
            <a:avLst>
              <a:gd name="adj" fmla="val 4745"/>
            </a:avLst>
          </a:prstGeom>
          <a:solidFill>
            <a:srgbClr val="FFFFFF"/>
          </a:solidFill>
          <a:ln w="12700" cap="sq">
            <a:noFill/>
            <a:miter/>
          </a:ln>
          <a:effectLst>
            <a:outerShdw blurRad="63500" sx="102000" sy="102000" algn="ctr" rotWithShape="0">
              <a:srgbClr val="FFFFFF">
                <a:lumMod val="65000"/>
                <a:alpha val="40000"/>
              </a:srgbClr>
            </a:outerShdw>
          </a:effectLst>
        </p:spPr>
        <p:txBody>
          <a:bodyPr vert="horz" wrap="square"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32" name="标题 1"/>
          <p:cNvSpPr txBox="1"/>
          <p:nvPr/>
        </p:nvSpPr>
        <p:spPr>
          <a:xfrm>
            <a:off x="872023" y="1254794"/>
            <a:ext cx="2091890"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rgbClr val="5FB6F1">
                  <a:alpha val="50000"/>
                </a:srgb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51" name="AutoShape 36"/>
          <p:cNvSpPr/>
          <p:nvPr/>
        </p:nvSpPr>
        <p:spPr>
          <a:xfrm>
            <a:off x="1093599" y="1104678"/>
            <a:ext cx="2167204"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网络爬虫技术</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 name="AutoShape 2"/>
          <p:cNvSpPr/>
          <p:nvPr/>
        </p:nvSpPr>
        <p:spPr>
          <a:xfrm>
            <a:off x="8255000" y="0"/>
            <a:ext cx="3937000" cy="6858000"/>
          </a:xfrm>
          <a:prstGeom prst="rect">
            <a:avLst/>
          </a:prstGeom>
          <a:solidFill>
            <a:srgbClr val="0E5EFD">
              <a:alpha val="100000"/>
            </a:srgbClr>
          </a:solidFill>
          <a:ln w="25400">
            <a:noFill/>
            <a:prstDash val="solid"/>
          </a:ln>
        </p:spPr>
        <p:txBody>
          <a:bodyPr lIns="127000" tIns="127000" rIns="127000" bIns="127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7" name="Picture 7"/>
          <p:cNvPicPr>
            <a:picLocks noGrp="1" noChangeAspect="1"/>
          </p:cNvPicPr>
          <p:nvPr>
            <p:ph type="pic" sz="quarter" idx="25"/>
          </p:nvPr>
        </p:nvPicPr>
        <p:blipFill>
          <a:blip r:embed="rId3">
            <a:alphaModFix amt="60000"/>
          </a:blip>
          <a:srcRect l="20590" r="25278" b="4873"/>
          <a:stretch>
            <a:fillRect/>
          </a:stretch>
        </p:blipFill>
        <p:spPr>
          <a:xfrm>
            <a:off x="8255000" y="0"/>
            <a:ext cx="3937000" cy="6858000"/>
          </a:xfrm>
          <a:prstGeom prst="rect">
            <a:avLst/>
          </a:prstGeom>
        </p:spPr>
      </p:pic>
      <p:sp>
        <p:nvSpPr>
          <p:cNvPr id="29" name="标题 1"/>
          <p:cNvSpPr txBox="1"/>
          <p:nvPr/>
        </p:nvSpPr>
        <p:spPr>
          <a:xfrm>
            <a:off x="4300396" y="838346"/>
            <a:ext cx="3381999" cy="2325552"/>
          </a:xfrm>
          <a:prstGeom prst="roundRect">
            <a:avLst>
              <a:gd name="adj" fmla="val 4745"/>
            </a:avLst>
          </a:prstGeom>
          <a:solidFill>
            <a:srgbClr val="FFFFFF"/>
          </a:solidFill>
          <a:ln w="12700" cap="sq">
            <a:noFill/>
            <a:miter/>
          </a:ln>
          <a:effectLst>
            <a:outerShdw blurRad="63500" sx="102000" sy="102000" algn="ctr" rotWithShape="0">
              <a:srgbClr val="FFFFFF">
                <a:lumMod val="65000"/>
                <a:alpha val="40000"/>
              </a:srgbClr>
            </a:outerShdw>
          </a:effectLst>
        </p:spPr>
        <p:txBody>
          <a:bodyPr vert="horz" wrap="square"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30" name="标题 1"/>
          <p:cNvSpPr txBox="1"/>
          <p:nvPr/>
        </p:nvSpPr>
        <p:spPr>
          <a:xfrm>
            <a:off x="568785" y="3566458"/>
            <a:ext cx="3381999" cy="2929843"/>
          </a:xfrm>
          <a:prstGeom prst="roundRect">
            <a:avLst>
              <a:gd name="adj" fmla="val 4745"/>
            </a:avLst>
          </a:prstGeom>
          <a:solidFill>
            <a:srgbClr val="FFFFFF"/>
          </a:solidFill>
          <a:ln w="12700" cap="sq">
            <a:noFill/>
            <a:miter/>
          </a:ln>
          <a:effectLst>
            <a:outerShdw blurRad="63500" sx="102000" sy="102000" algn="ctr" rotWithShape="0">
              <a:srgbClr val="FFFFFF">
                <a:lumMod val="65000"/>
                <a:alpha val="40000"/>
              </a:srgbClr>
            </a:outerShdw>
          </a:effectLst>
        </p:spPr>
        <p:txBody>
          <a:bodyPr vert="horz" wrap="square"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31" name="标题 1"/>
          <p:cNvSpPr txBox="1"/>
          <p:nvPr/>
        </p:nvSpPr>
        <p:spPr>
          <a:xfrm>
            <a:off x="4300396" y="3566459"/>
            <a:ext cx="3381999" cy="2929842"/>
          </a:xfrm>
          <a:prstGeom prst="roundRect">
            <a:avLst>
              <a:gd name="adj" fmla="val 4745"/>
            </a:avLst>
          </a:prstGeom>
          <a:solidFill>
            <a:srgbClr val="FFFFFF"/>
          </a:solidFill>
          <a:ln w="12700" cap="sq">
            <a:noFill/>
            <a:miter/>
          </a:ln>
          <a:effectLst>
            <a:outerShdw blurRad="63500" sx="102000" sy="102000" algn="ctr" rotWithShape="0">
              <a:srgbClr val="FFFFFF">
                <a:lumMod val="65000"/>
                <a:alpha val="40000"/>
              </a:srgbClr>
            </a:outerShdw>
          </a:effectLst>
        </p:spPr>
        <p:txBody>
          <a:bodyPr vert="horz" wrap="square"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33" name="标题 1"/>
          <p:cNvSpPr txBox="1"/>
          <p:nvPr/>
        </p:nvSpPr>
        <p:spPr>
          <a:xfrm>
            <a:off x="4617416" y="1254794"/>
            <a:ext cx="2101287"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rgbClr val="173D89">
                  <a:alpha val="50000"/>
                </a:srgb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34" name="标题 1"/>
          <p:cNvSpPr txBox="1"/>
          <p:nvPr/>
        </p:nvSpPr>
        <p:spPr>
          <a:xfrm>
            <a:off x="872022" y="3982907"/>
            <a:ext cx="2388781"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rgbClr val="173D89">
                  <a:alpha val="50000"/>
                </a:srgb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1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35" name="标题 1"/>
          <p:cNvSpPr txBox="1"/>
          <p:nvPr/>
        </p:nvSpPr>
        <p:spPr>
          <a:xfrm>
            <a:off x="4617416" y="3982907"/>
            <a:ext cx="2221534"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rgbClr val="5FB6F1">
                  <a:alpha val="50000"/>
                </a:srgbClr>
              </a:gs>
              <a:gs pos="100000">
                <a:srgbClr val="FFFFFF">
                  <a:alpha val="30000"/>
                </a:srgbClr>
              </a:gs>
            </a:gsLst>
            <a:lin ang="108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1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36" name="标题 1"/>
          <p:cNvSpPr txBox="1"/>
          <p:nvPr/>
        </p:nvSpPr>
        <p:spPr>
          <a:xfrm>
            <a:off x="763270" y="1009015"/>
            <a:ext cx="532765" cy="558165"/>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2400" b="0" i="0" u="none" strike="noStrike" kern="1200" cap="none" spc="0" normalizeH="0" baseline="0" noProof="0" dirty="0">
                <a:ln w="12700">
                  <a:noFill/>
                </a:ln>
                <a:solidFill>
                  <a:srgbClr val="5FB6F1">
                    <a:alpha val="100000"/>
                  </a:srgbClr>
                </a:solidFill>
                <a:effectLst/>
                <a:uLnTx/>
                <a:uFillTx/>
                <a:latin typeface="+mj-lt"/>
                <a:ea typeface="Source Han Sans CN Bold"/>
                <a:cs typeface="+mj-lt"/>
                <a:sym typeface="Arial" panose="020B0604020202020204"/>
              </a:rPr>
              <a:t>01 </a:t>
            </a:r>
            <a:endParaRPr kumimoji="1" lang="zh-CN" altLang="en-US" sz="1800" b="0" i="0" u="none" strike="noStrike" kern="1200" cap="none" spc="0" normalizeH="0" baseline="0" noProof="0" dirty="0">
              <a:ln>
                <a:noFill/>
              </a:ln>
              <a:solidFill>
                <a:srgbClr val="000000"/>
              </a:solidFill>
              <a:effectLst/>
              <a:uLnTx/>
              <a:uFillTx/>
              <a:latin typeface="+mj-lt"/>
              <a:ea typeface="等线" panose="02010600030101010101" charset="-122"/>
              <a:cs typeface="+mj-lt"/>
              <a:sym typeface="Arial" panose="020B0604020202020204"/>
            </a:endParaRPr>
          </a:p>
        </p:txBody>
      </p:sp>
      <p:sp>
        <p:nvSpPr>
          <p:cNvPr id="37" name="标题 1"/>
          <p:cNvSpPr txBox="1"/>
          <p:nvPr/>
        </p:nvSpPr>
        <p:spPr>
          <a:xfrm>
            <a:off x="4475480" y="1009015"/>
            <a:ext cx="445770" cy="558165"/>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2400" b="0" i="0" u="none" strike="noStrike" kern="1200" cap="none" spc="0" normalizeH="0" baseline="0" noProof="0" dirty="0">
                <a:ln w="12700">
                  <a:noFill/>
                </a:ln>
                <a:solidFill>
                  <a:srgbClr val="173D89">
                    <a:alpha val="100000"/>
                  </a:srgbClr>
                </a:solidFill>
                <a:effectLst/>
                <a:uLnTx/>
                <a:uFillTx/>
                <a:latin typeface="+mj-lt"/>
                <a:ea typeface="Source Han Sans CN Bold"/>
                <a:cs typeface="+mj-lt"/>
                <a:sym typeface="Arial" panose="020B0604020202020204"/>
              </a:rPr>
              <a:t>02</a:t>
            </a:r>
            <a:endParaRPr kumimoji="1" lang="zh-CN" altLang="en-US" sz="1800" b="0" i="0" u="none" strike="noStrike" kern="1200" cap="none" spc="0" normalizeH="0" baseline="0" noProof="0" dirty="0">
              <a:ln>
                <a:noFill/>
              </a:ln>
              <a:solidFill>
                <a:srgbClr val="000000"/>
              </a:solidFill>
              <a:effectLst/>
              <a:uLnTx/>
              <a:uFillTx/>
              <a:latin typeface="+mj-lt"/>
              <a:ea typeface="等线" panose="02010600030101010101" charset="-122"/>
              <a:cs typeface="+mj-lt"/>
              <a:sym typeface="Arial" panose="020B0604020202020204"/>
            </a:endParaRPr>
          </a:p>
        </p:txBody>
      </p:sp>
      <p:sp>
        <p:nvSpPr>
          <p:cNvPr id="38" name="标题 1"/>
          <p:cNvSpPr txBox="1"/>
          <p:nvPr/>
        </p:nvSpPr>
        <p:spPr>
          <a:xfrm>
            <a:off x="833120" y="3737610"/>
            <a:ext cx="662305" cy="558165"/>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2400" b="0" i="0" u="none" strike="noStrike" kern="1200" cap="none" spc="0" normalizeH="0" baseline="0" noProof="0" dirty="0">
                <a:ln w="12700">
                  <a:noFill/>
                </a:ln>
                <a:solidFill>
                  <a:srgbClr val="173D89">
                    <a:alpha val="100000"/>
                  </a:srgbClr>
                </a:solidFill>
                <a:effectLst/>
                <a:uLnTx/>
                <a:uFillTx/>
                <a:latin typeface="+mj-lt"/>
                <a:ea typeface="Source Han Sans CN Bold"/>
                <a:cs typeface="+mj-lt"/>
                <a:sym typeface="Arial" panose="020B0604020202020204"/>
              </a:rPr>
              <a:t>03</a:t>
            </a:r>
            <a:endParaRPr kumimoji="1" lang="zh-CN" altLang="en-US" sz="1800" b="0" i="0" u="none" strike="noStrike" kern="1200" cap="none" spc="0" normalizeH="0" baseline="0" noProof="0" dirty="0">
              <a:ln>
                <a:noFill/>
              </a:ln>
              <a:solidFill>
                <a:srgbClr val="000000"/>
              </a:solidFill>
              <a:effectLst/>
              <a:uLnTx/>
              <a:uFillTx/>
              <a:latin typeface="+mj-lt"/>
              <a:ea typeface="等线" panose="02010600030101010101" charset="-122"/>
              <a:cs typeface="+mj-lt"/>
              <a:sym typeface="Arial" panose="020B0604020202020204"/>
            </a:endParaRPr>
          </a:p>
        </p:txBody>
      </p:sp>
      <p:sp>
        <p:nvSpPr>
          <p:cNvPr id="39" name="标题 1"/>
          <p:cNvSpPr txBox="1"/>
          <p:nvPr/>
        </p:nvSpPr>
        <p:spPr>
          <a:xfrm>
            <a:off x="4514215" y="3737610"/>
            <a:ext cx="567690" cy="558165"/>
          </a:xfrm>
          <a:prstGeom prst="rect">
            <a:avLst/>
          </a:prstGeom>
          <a:noFill/>
          <a:ln>
            <a:noFill/>
          </a:ln>
        </p:spPr>
        <p:txBody>
          <a:bodyPr vert="horz" wrap="square" lIns="0" tIns="0" rIns="0" bIns="0" rtlCol="0" anchor="b"/>
          <a:lstStyle/>
          <a:p>
            <a:pPr marL="0" marR="0" lvl="0" indent="0" algn="l" defTabSz="914400" rtl="0" eaLnBrk="1" fontAlgn="auto" latinLnBrk="0" hangingPunct="1">
              <a:lnSpc>
                <a:spcPct val="130000"/>
              </a:lnSpc>
              <a:spcBef>
                <a:spcPts val="0"/>
              </a:spcBef>
              <a:spcAft>
                <a:spcPts val="0"/>
              </a:spcAft>
              <a:buClrTx/>
              <a:buSzTx/>
              <a:buFontTx/>
              <a:buNone/>
              <a:defRPr/>
            </a:pPr>
            <a:r>
              <a:rPr kumimoji="1" lang="en-US" altLang="zh-CN" sz="2400" b="0" i="0" u="none" strike="noStrike" kern="1200" cap="none" spc="0" normalizeH="0" baseline="0" noProof="0" dirty="0">
                <a:ln w="12700">
                  <a:noFill/>
                </a:ln>
                <a:solidFill>
                  <a:srgbClr val="5FB6F1">
                    <a:alpha val="100000"/>
                  </a:srgbClr>
                </a:solidFill>
                <a:effectLst/>
                <a:uLnTx/>
                <a:uFillTx/>
                <a:latin typeface="+mj-lt"/>
                <a:ea typeface="Source Han Sans CN Bold"/>
                <a:cs typeface="+mj-lt"/>
                <a:sym typeface="Arial" panose="020B0604020202020204"/>
              </a:rPr>
              <a:t>04</a:t>
            </a:r>
            <a:endParaRPr kumimoji="1" lang="zh-CN" altLang="en-US" sz="1800" b="0" i="0" u="none" strike="noStrike" kern="1200" cap="none" spc="0" normalizeH="0" baseline="0" noProof="0" dirty="0">
              <a:ln>
                <a:noFill/>
              </a:ln>
              <a:solidFill>
                <a:srgbClr val="000000"/>
              </a:solidFill>
              <a:effectLst/>
              <a:uLnTx/>
              <a:uFillTx/>
              <a:latin typeface="+mj-lt"/>
              <a:ea typeface="等线" panose="02010600030101010101" charset="-122"/>
              <a:cs typeface="+mj-lt"/>
              <a:sym typeface="Arial" panose="020B0604020202020204"/>
            </a:endParaRPr>
          </a:p>
        </p:txBody>
      </p:sp>
      <p:sp>
        <p:nvSpPr>
          <p:cNvPr id="40" name="标题 1"/>
          <p:cNvSpPr txBox="1"/>
          <p:nvPr/>
        </p:nvSpPr>
        <p:spPr>
          <a:xfrm>
            <a:off x="833240" y="1642598"/>
            <a:ext cx="2853090" cy="1269853"/>
          </a:xfrm>
          <a:prstGeom prst="rect">
            <a:avLst/>
          </a:prstGeom>
          <a:noFill/>
          <a:ln>
            <a:noFill/>
          </a:ln>
        </p:spPr>
        <p:txBody>
          <a:bodyPr vert="horz" wrap="square" lIns="91440" tIns="45720" rIns="91440" bIns="45720" rtlCol="0"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Requests</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（网络请求）</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Arial" panose="020B0604020202020204"/>
              </a:rPr>
              <a:t>Beautifulsoup</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（页面解析）</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p:txBody>
      </p:sp>
      <p:sp>
        <p:nvSpPr>
          <p:cNvPr id="41" name="标题 1"/>
          <p:cNvSpPr txBox="1"/>
          <p:nvPr/>
        </p:nvSpPr>
        <p:spPr>
          <a:xfrm>
            <a:off x="932596" y="2925585"/>
            <a:ext cx="403984" cy="45719"/>
          </a:xfrm>
          <a:prstGeom prst="rect">
            <a:avLst/>
          </a:prstGeom>
          <a:solidFill>
            <a:srgbClr val="5FB6F1">
              <a:lumMod val="60000"/>
              <a:lumOff val="40000"/>
            </a:srgbClr>
          </a:soli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42" name="标题 1"/>
          <p:cNvSpPr txBox="1"/>
          <p:nvPr/>
        </p:nvSpPr>
        <p:spPr>
          <a:xfrm>
            <a:off x="4677988" y="2925585"/>
            <a:ext cx="403984" cy="45719"/>
          </a:xfrm>
          <a:prstGeom prst="rect">
            <a:avLst/>
          </a:prstGeom>
          <a:solidFill>
            <a:srgbClr val="173D89">
              <a:lumMod val="60000"/>
              <a:lumOff val="40000"/>
            </a:srgbClr>
          </a:soli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43" name="标题 1"/>
          <p:cNvSpPr txBox="1"/>
          <p:nvPr/>
        </p:nvSpPr>
        <p:spPr>
          <a:xfrm>
            <a:off x="4578634" y="1642598"/>
            <a:ext cx="2853090" cy="1269853"/>
          </a:xfrm>
          <a:prstGeom prst="rect">
            <a:avLst/>
          </a:prstGeom>
          <a:noFill/>
          <a:ln>
            <a:noFill/>
          </a:ln>
        </p:spPr>
        <p:txBody>
          <a:bodyPr vert="horz" wrap="square" lIns="91440" tIns="45720" rIns="91440" bIns="45720" rtlCol="0"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Pandas</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（数据分析）</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Re</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（文本匹配）</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Csv</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（文件读写）</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p:txBody>
      </p:sp>
      <p:sp>
        <p:nvSpPr>
          <p:cNvPr id="44" name="标题 1"/>
          <p:cNvSpPr txBox="1"/>
          <p:nvPr/>
        </p:nvSpPr>
        <p:spPr>
          <a:xfrm>
            <a:off x="833240" y="4370711"/>
            <a:ext cx="2853090" cy="1780634"/>
          </a:xfrm>
          <a:prstGeom prst="rect">
            <a:avLst/>
          </a:prstGeom>
          <a:noFill/>
          <a:ln>
            <a:noFill/>
          </a:ln>
        </p:spPr>
        <p:txBody>
          <a:bodyPr vert="horz" wrap="square" lIns="91440" tIns="45720" rIns="91440" bIns="45720" rtlCol="0"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Arial" panose="020B0604020202020204"/>
              </a:rPr>
              <a:t>Pyecharts</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（数据可视化）</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高德地图开发者应用 </a:t>
            </a:r>
            <a:r>
              <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JS API</a:t>
            </a:r>
          </a:p>
          <a:p>
            <a:pPr marL="0" marR="0" lvl="0" indent="0" algn="l" defTabSz="914400" rtl="0" eaLnBrk="1" fontAlgn="auto" latinLnBrk="0" hangingPunct="1">
              <a:lnSpc>
                <a:spcPct val="150000"/>
              </a:lnSpc>
              <a:spcBef>
                <a:spcPts val="0"/>
              </a:spcBef>
              <a:spcAft>
                <a:spcPts val="0"/>
              </a:spcAft>
              <a:buClrTx/>
              <a:buSzTx/>
              <a:buFont typeface="Arial" panose="020B0604020202020204"/>
              <a:buNone/>
              <a:defRPr/>
            </a:pPr>
            <a:r>
              <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     </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（地图交互）</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p:txBody>
      </p:sp>
      <p:sp>
        <p:nvSpPr>
          <p:cNvPr id="45" name="标题 1"/>
          <p:cNvSpPr txBox="1"/>
          <p:nvPr/>
        </p:nvSpPr>
        <p:spPr>
          <a:xfrm>
            <a:off x="932596" y="6255116"/>
            <a:ext cx="403984" cy="45719"/>
          </a:xfrm>
          <a:prstGeom prst="rect">
            <a:avLst/>
          </a:prstGeom>
          <a:solidFill>
            <a:srgbClr val="173D89">
              <a:lumMod val="60000"/>
              <a:lumOff val="40000"/>
            </a:srgbClr>
          </a:soli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1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46" name="标题 1"/>
          <p:cNvSpPr txBox="1"/>
          <p:nvPr/>
        </p:nvSpPr>
        <p:spPr>
          <a:xfrm>
            <a:off x="4677988" y="6235758"/>
            <a:ext cx="403984" cy="45719"/>
          </a:xfrm>
          <a:prstGeom prst="rect">
            <a:avLst/>
          </a:prstGeom>
          <a:solidFill>
            <a:srgbClr val="5FB6F1">
              <a:lumMod val="60000"/>
              <a:lumOff val="40000"/>
            </a:srgbClr>
          </a:soli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10000"/>
              </a:lnSpc>
              <a:spcBef>
                <a:spcPts val="0"/>
              </a:spcBef>
              <a:spcAft>
                <a:spcPts val="0"/>
              </a:spcAft>
              <a:buClrTx/>
              <a:buSzTx/>
              <a:buFontTx/>
              <a:buNone/>
              <a:defRPr/>
            </a:pPr>
            <a:endParaRPr kumimoji="1" lang="zh-CN" altLang="en-US" sz="1800" b="0" i="0" u="none" strike="noStrike" kern="1200" cap="none" spc="0" normalizeH="0" baseline="0" noProof="0">
              <a:ln>
                <a:noFill/>
              </a:ln>
              <a:solidFill>
                <a:sysClr val="windowText" lastClr="000000"/>
              </a:solidFill>
              <a:effectLst/>
              <a:uLnTx/>
              <a:uFillTx/>
              <a:latin typeface="等线" panose="02010600030101010101" charset="-122"/>
              <a:ea typeface="等线" panose="02010600030101010101" charset="-122"/>
              <a:cs typeface="Arial" panose="020B0604020202020204"/>
              <a:sym typeface="Arial" panose="020B0604020202020204"/>
            </a:endParaRPr>
          </a:p>
        </p:txBody>
      </p:sp>
      <p:sp>
        <p:nvSpPr>
          <p:cNvPr id="47" name="标题 1"/>
          <p:cNvSpPr txBox="1"/>
          <p:nvPr/>
        </p:nvSpPr>
        <p:spPr>
          <a:xfrm>
            <a:off x="4578634" y="4370711"/>
            <a:ext cx="2853090" cy="1780634"/>
          </a:xfrm>
          <a:prstGeom prst="rect">
            <a:avLst/>
          </a:prstGeom>
          <a:noFill/>
          <a:ln>
            <a:noFill/>
          </a:ln>
        </p:spPr>
        <p:txBody>
          <a:bodyPr vert="horz" wrap="square" lIns="91440" tIns="45720" rIns="91440" bIns="45720" rtlCol="0"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Arial" panose="020B0604020202020204"/>
              </a:rPr>
              <a:t>Xgboost</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（决策树）</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Arial" panose="020B0604020202020204"/>
              </a:rPr>
              <a:t>RandomForestRegressor</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50000"/>
              </a:lnSpc>
              <a:spcBef>
                <a:spcPts val="0"/>
              </a:spcBef>
              <a:spcAft>
                <a:spcPts val="0"/>
              </a:spcAft>
              <a:buClrTx/>
              <a:buSzTx/>
              <a:buFont typeface="Arial" panose="020B0604020202020204"/>
              <a:buNone/>
              <a:defRPr/>
            </a:pPr>
            <a:r>
              <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    </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（随机森林）</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err="1">
                <a:ln>
                  <a:noFill/>
                </a:ln>
                <a:solidFill>
                  <a:srgbClr val="1F2329"/>
                </a:solidFill>
                <a:effectLst/>
                <a:uLnTx/>
                <a:uFillTx/>
                <a:latin typeface="Arial" panose="020B0604020202020204"/>
                <a:cs typeface="Arial" panose="020B0604020202020204"/>
                <a:sym typeface="Arial" panose="020B0604020202020204"/>
              </a:rPr>
              <a:t>RandomizedSearchCV</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50000"/>
              </a:lnSpc>
              <a:spcBef>
                <a:spcPts val="0"/>
              </a:spcBef>
              <a:spcAft>
                <a:spcPts val="0"/>
              </a:spcAft>
              <a:buClrTx/>
              <a:buSzTx/>
              <a:buFont typeface="Arial" panose="020B0604020202020204"/>
              <a:buNone/>
              <a:defRPr/>
            </a:pPr>
            <a:r>
              <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     </a:t>
            </a:r>
            <a:r>
              <a:rPr kumimoji="0" lang="zh-CN" altLang="en-US"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（参数调优）</a:t>
            </a:r>
            <a:endParaRPr kumimoji="0" lang="en-US" altLang="zh-CN" sz="14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endParaRPr>
          </a:p>
        </p:txBody>
      </p:sp>
      <p:sp>
        <p:nvSpPr>
          <p:cNvPr id="52" name="AutoShape 36"/>
          <p:cNvSpPr/>
          <p:nvPr/>
        </p:nvSpPr>
        <p:spPr>
          <a:xfrm>
            <a:off x="4921577" y="1142564"/>
            <a:ext cx="2167204"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数据处理技术</a:t>
            </a:r>
            <a:endParaRPr kumimoji="0" lang="en-US"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53" name="AutoShape 36"/>
          <p:cNvSpPr/>
          <p:nvPr/>
        </p:nvSpPr>
        <p:spPr>
          <a:xfrm>
            <a:off x="1093599" y="3862218"/>
            <a:ext cx="2167204"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房价可视化技术</a:t>
            </a:r>
            <a:endParaRPr kumimoji="0" lang="en-US" altLang="zh-CN"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57" name="文本框 56"/>
          <p:cNvSpPr txBox="1"/>
          <p:nvPr/>
        </p:nvSpPr>
        <p:spPr>
          <a:xfrm>
            <a:off x="555002" y="161994"/>
            <a:ext cx="36191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zh-CN" altLang="en-US" sz="2800" b="1" i="0" u="none" strike="noStrike" kern="0" cap="none" spc="0" normalizeH="0" baseline="0" noProof="0" dirty="0">
                <a:ln>
                  <a:noFill/>
                </a:ln>
                <a:solidFill>
                  <a:srgbClr val="4472C4"/>
                </a:solidFill>
                <a:effectLst/>
                <a:uLnTx/>
                <a:uFillTx/>
                <a:latin typeface="Arial" panose="020B0604020202020204"/>
                <a:cs typeface="Arial" panose="020B0604020202020204"/>
                <a:sym typeface="Arial" panose="020B0604020202020204"/>
              </a:rPr>
              <a:t>应用技术</a:t>
            </a:r>
          </a:p>
        </p:txBody>
      </p:sp>
      <p:sp>
        <p:nvSpPr>
          <p:cNvPr id="58" name="AutoShape 36"/>
          <p:cNvSpPr/>
          <p:nvPr/>
        </p:nvSpPr>
        <p:spPr>
          <a:xfrm>
            <a:off x="4921577" y="3862218"/>
            <a:ext cx="2167204" cy="558800"/>
          </a:xfrm>
          <a:prstGeom prst="rect">
            <a:avLst/>
          </a:prstGeom>
          <a:noFill/>
          <a:ln w="12700">
            <a:noFill/>
            <a:prstDash val="solid"/>
          </a:ln>
          <a:effectLst/>
        </p:spPr>
        <p:txBody>
          <a:bodyPr wrap="square" lIns="127000" tIns="127000" rIns="127000" bIns="127000" rtlCol="0" anchor="ctr">
            <a:noAutofit/>
          </a:bodyPr>
          <a:lstStyle/>
          <a:p>
            <a:pPr marL="0" marR="0" lvl="0" indent="0" algn="l" defTabSz="914400" rtl="0" eaLnBrk="1" fontAlgn="auto" latinLnBrk="0" hangingPunct="1">
              <a:lnSpc>
                <a:spcPct val="113000"/>
              </a:lnSpc>
              <a:spcBef>
                <a:spcPts val="0"/>
              </a:spcBef>
              <a:spcAft>
                <a:spcPts val="0"/>
              </a:spcAft>
              <a:buClr>
                <a:srgbClr val="000000"/>
              </a:buClr>
              <a:buSzTx/>
              <a:buFont typeface="Arial" panose="020B0604020202020204"/>
              <a:buNone/>
              <a:defRPr/>
            </a:pPr>
            <a:r>
              <a:rPr kumimoji="0" lang="zh-CN" altLang="en-US" sz="1800" b="0" i="0" u="none" strike="noStrike" kern="0" cap="none" spc="0" normalizeH="0" baseline="0" noProof="0" dirty="0">
                <a:ln>
                  <a:noFill/>
                </a:ln>
                <a:solidFill>
                  <a:srgbClr val="1F2329"/>
                </a:solidFill>
                <a:effectLst/>
                <a:uLnTx/>
                <a:uFillTx/>
                <a:latin typeface="Arial" panose="020B0604020202020204"/>
                <a:cs typeface="Arial" panose="020B0604020202020204"/>
                <a:sym typeface="Arial" panose="020B0604020202020204"/>
              </a:rPr>
              <a:t>房价预测技术</a:t>
            </a:r>
            <a:endParaRPr kumimoji="0" lang="en-US" altLang="zh-CN" sz="11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2" hasCustomPrompt="1"/>
          </p:nvPr>
        </p:nvSpPr>
        <p:spPr>
          <a:prstGeom prst="rect">
            <a:avLst/>
          </a:prstGeom>
        </p:spPr>
        <p:txBody>
          <a:bodyPr wrap="square" lIns="127000" tIns="127000" rIns="127000" bIns="127000">
            <a:noAutofit/>
          </a:bodyPr>
          <a:lstStyle>
            <a:lvl1pPr algn="l">
              <a:lnSpc>
                <a:spcPct val="125000"/>
              </a:lnSpc>
              <a:defRPr sz="1200" b="0" i="0" u="none" strike="noStrike">
                <a:solidFill>
                  <a:srgbClr val="1F2329">
                    <a:alpha val="100000"/>
                  </a:srgbClr>
                </a:solidFill>
              </a:defRPr>
            </a:lvl1pPr>
          </a:lstStyle>
          <a:p>
            <a:pPr indent="0" algn="l">
              <a:lnSpc>
                <a:spcPct val="125000"/>
              </a:lnSpc>
            </a:pPr>
            <a:r>
              <a:rPr lang="zh-CN" altLang="en-US" dirty="0">
                <a:solidFill>
                  <a:srgbClr val="1F2329">
                    <a:alpha val="49804"/>
                  </a:srgbClr>
                </a:solidFill>
              </a:rPr>
              <a:t>项目关键代码与完成情况</a:t>
            </a:r>
            <a:endParaRPr lang="en-US" sz="1200" b="0" i="0" u="none" strike="noStrike" dirty="0">
              <a:solidFill>
                <a:srgbClr val="1F2329">
                  <a:alpha val="49804"/>
                </a:srgbClr>
              </a:solidFill>
            </a:endParaRPr>
          </a:p>
        </p:txBody>
      </p:sp>
      <p:sp>
        <p:nvSpPr>
          <p:cNvPr id="3" name="AutoShape 3"/>
          <p:cNvSpPr>
            <a:spLocks noGrp="1"/>
          </p:cNvSpPr>
          <p:nvPr>
            <p:ph type="body" sz="quarter" idx="11" hasCustomPrompt="1"/>
          </p:nvPr>
        </p:nvSpPr>
        <p:spPr>
          <a:prstGeom prst="rect">
            <a:avLst/>
          </a:prstGeom>
        </p:spPr>
        <p:txBody>
          <a:bodyPr wrap="square" lIns="127000" tIns="127000" rIns="127000" bIns="127000">
            <a:noAutofit/>
          </a:bodyPr>
          <a:lstStyle>
            <a:lvl1pPr algn="l">
              <a:lnSpc>
                <a:spcPct val="125000"/>
              </a:lnSpc>
              <a:defRPr sz="1600" b="0" i="0" u="none" strike="noStrike">
                <a:solidFill>
                  <a:srgbClr val="1F2329">
                    <a:alpha val="100000"/>
                  </a:srgbClr>
                </a:solidFill>
              </a:defRPr>
            </a:lvl1pPr>
          </a:lstStyle>
          <a:p>
            <a:r>
              <a:rPr lang="en-US" altLang="zh-CN" dirty="0">
                <a:solidFill>
                  <a:srgbClr val="1F2329">
                    <a:alpha val="49804"/>
                  </a:srgbClr>
                </a:solidFill>
              </a:rPr>
              <a:t>Detailed Design</a:t>
            </a:r>
          </a:p>
        </p:txBody>
      </p:sp>
      <p:sp>
        <p:nvSpPr>
          <p:cNvPr id="4" name="AutoShape 4"/>
          <p:cNvSpPr>
            <a:spLocks noGrp="1"/>
          </p:cNvSpPr>
          <p:nvPr>
            <p:ph type="body" sz="quarter" idx="10" hasCustomPrompt="1"/>
          </p:nvPr>
        </p:nvSpPr>
        <p:spPr>
          <a:prstGeom prst="rect">
            <a:avLst/>
          </a:prstGeom>
        </p:spPr>
        <p:txBody>
          <a:bodyPr wrap="square" lIns="127000" tIns="127000" rIns="127000" bIns="127000">
            <a:noAutofit/>
          </a:bodyPr>
          <a:lstStyle>
            <a:lvl1pPr algn="l">
              <a:lnSpc>
                <a:spcPct val="117000"/>
              </a:lnSpc>
              <a:defRPr sz="4800" b="1" i="0" u="none" strike="noStrike">
                <a:solidFill>
                  <a:srgbClr val="1F2329">
                    <a:alpha val="100000"/>
                  </a:srgbClr>
                </a:solidFill>
              </a:defRPr>
            </a:lvl1pPr>
          </a:lstStyle>
          <a:p>
            <a:r>
              <a:rPr lang="zh-CN" altLang="en-US" sz="4800" dirty="0">
                <a:solidFill>
                  <a:srgbClr val="0E5EFD"/>
                </a:solidFill>
              </a:rPr>
              <a:t>详细</a:t>
            </a:r>
            <a:r>
              <a:rPr lang="zh-CN" altLang="en-US" sz="4800" dirty="0">
                <a:solidFill>
                  <a:srgbClr val="1F2329"/>
                </a:solidFill>
              </a:rPr>
              <a:t>设计</a:t>
            </a:r>
            <a:endParaRPr lang="zh-CN" altLang="en-US" sz="4800" b="1" i="0" u="none" strike="noStrike" dirty="0">
              <a:solidFill>
                <a:srgbClr val="1F2329"/>
              </a:solidFill>
            </a:endParaRPr>
          </a:p>
        </p:txBody>
      </p:sp>
      <p:sp>
        <p:nvSpPr>
          <p:cNvPr id="5" name="AutoShape 5"/>
          <p:cNvSpPr>
            <a:spLocks noGrp="1"/>
          </p:cNvSpPr>
          <p:nvPr>
            <p:ph type="body" sz="quarter" idx="13" hasCustomPrompt="1"/>
          </p:nvPr>
        </p:nvSpPr>
        <p:spPr>
          <a:prstGeom prst="rect">
            <a:avLst/>
          </a:prstGeom>
        </p:spPr>
        <p:txBody>
          <a:bodyPr wrap="square" lIns="127000" tIns="127000" rIns="127000" bIns="127000">
            <a:noAutofit/>
          </a:bodyPr>
          <a:lstStyle>
            <a:lvl1pPr algn="r">
              <a:lnSpc>
                <a:spcPct val="117000"/>
              </a:lnSpc>
              <a:defRPr sz="6400" b="1" i="0" u="none" strike="noStrike">
                <a:solidFill>
                  <a:srgbClr val="1F2329">
                    <a:alpha val="100000"/>
                  </a:srgbClr>
                </a:solidFill>
              </a:defRPr>
            </a:lvl1pPr>
          </a:lstStyle>
          <a:p>
            <a:pPr indent="0" algn="r">
              <a:lnSpc>
                <a:spcPct val="117000"/>
              </a:lnSpc>
            </a:pPr>
            <a:r>
              <a:rPr lang="en-US" sz="6400" b="1" i="0" u="none" strike="noStrike" dirty="0">
                <a:solidFill>
                  <a:srgbClr val="1F2329"/>
                </a:solidFill>
              </a:rPr>
              <a:t>0</a:t>
            </a:r>
            <a:r>
              <a:rPr lang="en-US" altLang="zh-CN" dirty="0">
                <a:solidFill>
                  <a:srgbClr val="1F2329"/>
                </a:solidFill>
              </a:rPr>
              <a:t>3</a:t>
            </a:r>
            <a:endParaRPr lang="en-US" sz="6400" b="1" i="0" u="none" strike="noStrike" dirty="0">
              <a:solidFill>
                <a:srgbClr val="1F2329"/>
              </a:solidFill>
            </a:endParaRPr>
          </a:p>
        </p:txBody>
      </p:sp>
      <p:sp>
        <p:nvSpPr>
          <p:cNvPr id="8" name="矩形 7"/>
          <p:cNvSpPr/>
          <p:nvPr/>
        </p:nvSpPr>
        <p:spPr>
          <a:xfrm>
            <a:off x="202518" y="227066"/>
            <a:ext cx="1276478" cy="466405"/>
          </a:xfrm>
          <a:prstGeom prst="rect">
            <a:avLst/>
          </a:prstGeom>
          <a:solidFill>
            <a:srgbClr val="EFE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zh-CN" altLang="en-US" sz="14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sym typeface="Arial" panose="020B0604020202020204"/>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3_1*l_h_i*1_1_2"/>
  <p:tag name="KSO_WM_TEMPLATE_CATEGORY" val="diagram"/>
  <p:tag name="KSO_WM_TEMPLATE_INDEX" val="20231963"/>
  <p:tag name="KSO_WM_UNIT_LAYERLEVEL" val="1_1_1"/>
  <p:tag name="KSO_WM_TAG_VERSION" val="3.0"/>
  <p:tag name="KSO_WM_UNIT_FILL_FORE_SCHEMECOLOR_INDEX_1_BRIGHTNESS" val="0.6"/>
  <p:tag name="KSO_WM_UNIT_FILL_FORE_SCHEMECOLOR_INDEX_1" val="8"/>
  <p:tag name="KSO_WM_UNIT_FILL_FORE_SCHEMECOLOR_INDEX_1_POS" val="0"/>
  <p:tag name="KSO_WM_UNIT_FILL_FORE_SCHEMECOLOR_INDEX_1_TRANS" val="0"/>
  <p:tag name="KSO_WM_UNIT_FILL_FORE_SCHEMECOLOR_INDEX_2_BRIGHTNESS" val="0.4"/>
  <p:tag name="KSO_WM_UNIT_FILL_FORE_SCHEMECOLOR_INDEX_2" val="8"/>
  <p:tag name="KSO_WM_UNIT_FILL_FORE_SCHEMECOLOR_INDEX_2_POS" val="0.51"/>
  <p:tag name="KSO_WM_UNIT_FILL_FORE_SCHEMECOLOR_INDEX_2_TRANS" val="0"/>
  <p:tag name="KSO_WM_UNIT_FILL_FORE_SCHEMECOLOR_INDEX_3_BRIGHTNESS" val="0"/>
  <p:tag name="KSO_WM_UNIT_FILL_FORE_SCHEMECOLOR_INDEX_3" val="8"/>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BEAUTIFY_FLAG" val="#wm#"/>
  <p:tag name="KSO_WM_UNIT_FILL_TYPE" val="1"/>
  <p:tag name="KSO_WM_UNIT_FILL_FORE_SCHEMECOLOR_INDEX" val="5"/>
  <p:tag name="KSO_WM_UNIT_FILL_FORE_SCHEMECOLOR_INDEX_BRIGHTNESS" val="0"/>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63_1*l_h_i*1_2_2"/>
  <p:tag name="KSO_WM_TEMPLATE_CATEGORY" val="diagram"/>
  <p:tag name="KSO_WM_TEMPLATE_INDEX" val="20231963"/>
  <p:tag name="KSO_WM_UNIT_LAYERLEVEL" val="1_1_1"/>
  <p:tag name="KSO_WM_TAG_VERSION" val="3.0"/>
  <p:tag name="KSO_WM_UNIT_FILL_FORE_SCHEMECOLOR_INDEX_1_BRIGHTNESS" val="0.6"/>
  <p:tag name="KSO_WM_UNIT_FILL_FORE_SCHEMECOLOR_INDEX_1" val="8"/>
  <p:tag name="KSO_WM_UNIT_FILL_FORE_SCHEMECOLOR_INDEX_1_POS" val="0"/>
  <p:tag name="KSO_WM_UNIT_FILL_FORE_SCHEMECOLOR_INDEX_1_TRANS" val="0"/>
  <p:tag name="KSO_WM_UNIT_FILL_FORE_SCHEMECOLOR_INDEX_2_BRIGHTNESS" val="0.4"/>
  <p:tag name="KSO_WM_UNIT_FILL_FORE_SCHEMECOLOR_INDEX_2" val="8"/>
  <p:tag name="KSO_WM_UNIT_FILL_FORE_SCHEMECOLOR_INDEX_2_POS" val="0.51"/>
  <p:tag name="KSO_WM_UNIT_FILL_FORE_SCHEMECOLOR_INDEX_2_TRANS" val="0"/>
  <p:tag name="KSO_WM_UNIT_FILL_FORE_SCHEMECOLOR_INDEX_3_BRIGHTNESS" val="0"/>
  <p:tag name="KSO_WM_UNIT_FILL_FORE_SCHEMECOLOR_INDEX_3" val="8"/>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BEAUTIFY_FLAG" val="#wm#"/>
  <p:tag name="KSO_WM_UNIT_FILL_TYPE" val="1"/>
  <p:tag name="KSO_WM_UNIT_FILL_FORE_SCHEMECOLOR_INDEX" val="5"/>
  <p:tag name="KSO_WM_UNIT_FILL_FORE_SCHEMECOLOR_INDEX_BRIGHTNESS" val="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963_1*l_h_i*1_4_2"/>
  <p:tag name="KSO_WM_TEMPLATE_CATEGORY" val="diagram"/>
  <p:tag name="KSO_WM_TEMPLATE_INDEX" val="20231963"/>
  <p:tag name="KSO_WM_UNIT_LAYERLEVEL" val="1_1_1"/>
  <p:tag name="KSO_WM_TAG_VERSION" val="3.0"/>
  <p:tag name="KSO_WM_UNIT_FILL_FORE_SCHEMECOLOR_INDEX_1_BRIGHTNESS" val="0.6"/>
  <p:tag name="KSO_WM_UNIT_FILL_FORE_SCHEMECOLOR_INDEX_1" val="8"/>
  <p:tag name="KSO_WM_UNIT_FILL_FORE_SCHEMECOLOR_INDEX_1_POS" val="0"/>
  <p:tag name="KSO_WM_UNIT_FILL_FORE_SCHEMECOLOR_INDEX_1_TRANS" val="0"/>
  <p:tag name="KSO_WM_UNIT_FILL_FORE_SCHEMECOLOR_INDEX_2_BRIGHTNESS" val="0.4"/>
  <p:tag name="KSO_WM_UNIT_FILL_FORE_SCHEMECOLOR_INDEX_2" val="8"/>
  <p:tag name="KSO_WM_UNIT_FILL_FORE_SCHEMECOLOR_INDEX_2_POS" val="0.51"/>
  <p:tag name="KSO_WM_UNIT_FILL_FORE_SCHEMECOLOR_INDEX_2_TRANS" val="0"/>
  <p:tag name="KSO_WM_UNIT_FILL_FORE_SCHEMECOLOR_INDEX_3_BRIGHTNESS" val="0"/>
  <p:tag name="KSO_WM_UNIT_FILL_FORE_SCHEMECOLOR_INDEX_3" val="8"/>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BEAUTIFY_FLAG" val="#wm#"/>
  <p:tag name="KSO_WM_UNIT_FILL_TYPE" val="1"/>
  <p:tag name="KSO_WM_UNIT_FILL_FORE_SCHEMECOLOR_INDEX" val="5"/>
  <p:tag name="KSO_WM_UNIT_FILL_FORE_SCHEMECOLOR_INDEX_BRIGHTNESS" val="0"/>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63_1*l_h_i*1_3_2"/>
  <p:tag name="KSO_WM_TEMPLATE_CATEGORY" val="diagram"/>
  <p:tag name="KSO_WM_TEMPLATE_INDEX" val="20231963"/>
  <p:tag name="KSO_WM_UNIT_LAYERLEVEL" val="1_1_1"/>
  <p:tag name="KSO_WM_TAG_VERSION" val="3.0"/>
  <p:tag name="KSO_WM_UNIT_FILL_FORE_SCHEMECOLOR_INDEX_1_BRIGHTNESS" val="0.6"/>
  <p:tag name="KSO_WM_UNIT_FILL_FORE_SCHEMECOLOR_INDEX_1" val="8"/>
  <p:tag name="KSO_WM_UNIT_FILL_FORE_SCHEMECOLOR_INDEX_1_POS" val="0"/>
  <p:tag name="KSO_WM_UNIT_FILL_FORE_SCHEMECOLOR_INDEX_1_TRANS" val="0"/>
  <p:tag name="KSO_WM_UNIT_FILL_FORE_SCHEMECOLOR_INDEX_2_BRIGHTNESS" val="0.4"/>
  <p:tag name="KSO_WM_UNIT_FILL_FORE_SCHEMECOLOR_INDEX_2" val="8"/>
  <p:tag name="KSO_WM_UNIT_FILL_FORE_SCHEMECOLOR_INDEX_2_POS" val="0.51"/>
  <p:tag name="KSO_WM_UNIT_FILL_FORE_SCHEMECOLOR_INDEX_2_TRANS" val="0"/>
  <p:tag name="KSO_WM_UNIT_FILL_FORE_SCHEMECOLOR_INDEX_3_BRIGHTNESS" val="0"/>
  <p:tag name="KSO_WM_UNIT_FILL_FORE_SCHEMECOLOR_INDEX_3" val="8"/>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BEAUTIFY_FLAG" val="#wm#"/>
  <p:tag name="KSO_WM_UNIT_FILL_TYPE" val="1"/>
  <p:tag name="KSO_WM_UNIT_FILL_FORE_SCHEMECOLOR_INDEX" val="5"/>
  <p:tag name="KSO_WM_UNIT_FILL_FORE_SCHEMECOLOR_INDEX_BRIGHTNESS" val="0"/>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963_1*l_h_a*1_4_1"/>
  <p:tag name="KSO_WM_TEMPLATE_CATEGORY" val="diagram"/>
  <p:tag name="KSO_WM_TEMPLATE_INDEX" val="20231963"/>
  <p:tag name="KSO_WM_UNIT_LAYERLEVEL" val="1_1_1"/>
  <p:tag name="KSO_WM_TAG_VERSION" val="3.0"/>
  <p:tag name="KSO_WM_UNIT_TEXT_FILL_FORE_SCHEMECOLOR_INDEX_BRIGHTNESS" val="0"/>
  <p:tag name="KSO_WM_UNIT_VALUE" val="13"/>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BEAUTIFY_FLAG" val="#wm#"/>
  <p:tag name="KSO_WM_UNIT_PRESET_TEXT" val="添加标题内容"/>
  <p:tag name="KSO_WM_UNIT_TEXT_FILL_FORE_SCHEMECOLOR_INDEX" val="1"/>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963_1*l_h_f*1_4_1"/>
  <p:tag name="KSO_WM_TEMPLATE_CATEGORY" val="diagram"/>
  <p:tag name="KSO_WM_TEMPLATE_INDEX" val="20231963"/>
  <p:tag name="KSO_WM_UNIT_LAYERLEVEL" val="1_1_1"/>
  <p:tag name="KSO_WM_TAG_VERSION" val="3.0"/>
  <p:tag name="KSO_WM_UNIT_TEXT_FILL_FORE_SCHEMECOLOR_INDEX_BRIGHTNESS" val="0.5"/>
  <p:tag name="KSO_WM_UNIT_VALUE" val="60"/>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TEXT_LAYER_COUNT" val="1"/>
  <p:tag name="KSO_WM_BEAUTIFY_FLAG" val="#wm#"/>
  <p:tag name="KSO_WM_UNIT_PRESET_TEXT" val="单击此处输入你的项正文，文字是您思想的提炼"/>
  <p:tag name="KSO_WM_UNIT_TEXT_FILL_FORE_SCHEMECOLOR_INDEX" val="1"/>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963_1*l_h_i*1_4_1"/>
  <p:tag name="KSO_WM_TEMPLATE_CATEGORY" val="diagram"/>
  <p:tag name="KSO_WM_TEMPLATE_INDEX" val="20231963"/>
  <p:tag name="KSO_WM_UNIT_LAYERLEVEL" val="1_1_1"/>
  <p:tag name="KSO_WM_TAG_VERSION" val="3.0"/>
  <p:tag name="KSO_WM_UNIT_LINE_FORE_SCHEMECOLOR_INDEX_BRIGHTNESS" val="0"/>
  <p:tag name="KSO_WM_UNIT_LINE_FILL_TYPE" val="2"/>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BEAUTIFY_FLAG" val="#wm#"/>
  <p:tag name="KSO_WM_UNIT_LINE_FORE_SCHEMECOLOR_INDEX" val="5"/>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3_1*l_h_a*1_2_1"/>
  <p:tag name="KSO_WM_TEMPLATE_CATEGORY" val="diagram"/>
  <p:tag name="KSO_WM_TEMPLATE_INDEX" val="20231963"/>
  <p:tag name="KSO_WM_UNIT_LAYERLEVEL" val="1_1_1"/>
  <p:tag name="KSO_WM_TAG_VERSION" val="3.0"/>
  <p:tag name="KSO_WM_UNIT_TEXT_FILL_FORE_SCHEMECOLOR_INDEX_BRIGHTNESS" val="0"/>
  <p:tag name="KSO_WM_UNIT_VALUE" val="13"/>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BEAUTIFY_FLAG" val="#wm#"/>
  <p:tag name="KSO_WM_UNIT_PRESET_TEXT" val="添加标题内容"/>
  <p:tag name="KSO_WM_UNIT_TEXT_FILL_FORE_SCHEMECOLOR_INDEX" val="1"/>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963_1*l_h_i*1_2_1"/>
  <p:tag name="KSO_WM_TEMPLATE_CATEGORY" val="diagram"/>
  <p:tag name="KSO_WM_TEMPLATE_INDEX" val="20231963"/>
  <p:tag name="KSO_WM_UNIT_LAYERLEVEL" val="1_1_1"/>
  <p:tag name="KSO_WM_TAG_VERSION" val="3.0"/>
  <p:tag name="KSO_WM_UNIT_LINE_FORE_SCHEMECOLOR_INDEX_BRIGHTNESS" val="0"/>
  <p:tag name="KSO_WM_UNIT_LINE_FILL_TYPE" val="2"/>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BEAUTIFY_FLAG" val="#wm#"/>
  <p:tag name="KSO_WM_UNIT_LINE_FORE_SCHEMECOLOR_INDEX" val="5"/>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63_1*l_h_a*1_3_1"/>
  <p:tag name="KSO_WM_TEMPLATE_CATEGORY" val="diagram"/>
  <p:tag name="KSO_WM_TEMPLATE_INDEX" val="20231963"/>
  <p:tag name="KSO_WM_UNIT_LAYERLEVEL" val="1_1_1"/>
  <p:tag name="KSO_WM_TAG_VERSION" val="3.0"/>
  <p:tag name="KSO_WM_UNIT_TEXT_FILL_FORE_SCHEMECOLOR_INDEX_BRIGHTNESS" val="0"/>
  <p:tag name="KSO_WM_UNIT_VALUE" val="13"/>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BEAUTIFY_FLAG" val="#wm#"/>
  <p:tag name="KSO_WM_UNIT_PRESET_TEXT" val="添加标题内容"/>
  <p:tag name="KSO_WM_UNIT_TEXT_FILL_FORE_SCHEMECOLOR_INDEX" val="1"/>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963_1*l_h_i*1_3_1"/>
  <p:tag name="KSO_WM_TEMPLATE_CATEGORY" val="diagram"/>
  <p:tag name="KSO_WM_TEMPLATE_INDEX" val="20231963"/>
  <p:tag name="KSO_WM_UNIT_LAYERLEVEL" val="1_1_1"/>
  <p:tag name="KSO_WM_TAG_VERSION" val="3.0"/>
  <p:tag name="KSO_WM_UNIT_LINE_FORE_SCHEMECOLOR_INDEX_BRIGHTNESS" val="0"/>
  <p:tag name="KSO_WM_UNIT_LINE_FILL_TYPE" val="2"/>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BEAUTIFY_FLAG" val="#wm#"/>
  <p:tag name="KSO_WM_UNIT_LINE_FORE_SCHEMECOLOR_INDEX" val="5"/>
</p:tagLst>
</file>

<file path=ppt/tags/tag21.xml><?xml version="1.0" encoding="utf-8"?>
<p:tagLst xmlns:a="http://schemas.openxmlformats.org/drawingml/2006/main" xmlns:r="http://schemas.openxmlformats.org/officeDocument/2006/relationships" xmlns:p="http://schemas.openxmlformats.org/presentationml/2006/main">
  <p:tag name="KSO_WM_UNIT_VALUE" val="223*223"/>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1963_1*l_h_x*1_1_1"/>
  <p:tag name="KSO_WM_TEMPLATE_CATEGORY" val="diagram"/>
  <p:tag name="KSO_WM_TEMPLATE_INDEX" val="20231963"/>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UNIT_USESOURCEFORMAT_APPLY" val="1"/>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1963_1*l_i*1_1"/>
  <p:tag name="KSO_WM_TEMPLATE_CATEGORY" val="diagram"/>
  <p:tag name="KSO_WM_TEMPLATE_INDEX" val="20231963"/>
  <p:tag name="KSO_WM_UNIT_LAYERLEVEL" val="1_1"/>
  <p:tag name="KSO_WM_TAG_VERSION" val="3.0"/>
  <p:tag name="KSO_WM_UNIT_TEXT_FILL_FORE_SCHEMECOLOR_INDEX_BRIGHTNESS" val="0"/>
  <p:tag name="KSO_WM_UNIT_TEXT_FILL_TYPE" val="1"/>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solid&quot;:{&quot;brightness&quot;:0,&quot;colorType&quot;:1,&quot;foreColorIndex&quot;:5,&quot;transparency&quot;:0.639999985694885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BEAUTIFY_FLAG" val="#wm#"/>
  <p:tag name="KSO_WM_UNIT_FILL_TYPE" val="1"/>
  <p:tag name="KSO_WM_UNIT_FILL_FORE_SCHEMECOLOR_INDEX" val="5"/>
  <p:tag name="KSO_WM_UNIT_FILL_FORE_SCHEMECOLOR_INDEX_BRIGHTNESS" val="0"/>
</p:tagLst>
</file>

<file path=ppt/tags/tag23.xml><?xml version="1.0" encoding="utf-8"?>
<p:tagLst xmlns:a="http://schemas.openxmlformats.org/drawingml/2006/main" xmlns:r="http://schemas.openxmlformats.org/officeDocument/2006/relationships" xmlns:p="http://schemas.openxmlformats.org/presentationml/2006/main">
  <p:tag name="KSO_WM_UNIT_VALUE" val="208*208"/>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31963_1*l_h_x*1_4_1"/>
  <p:tag name="KSO_WM_TEMPLATE_CATEGORY" val="diagram"/>
  <p:tag name="KSO_WM_TEMPLATE_INDEX" val="20231963"/>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UNIT_USESOURCEFORMAT_APPLY" val="1"/>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VALUE" val="209*209"/>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1963_1*l_h_x*1_2_1"/>
  <p:tag name="KSO_WM_TEMPLATE_CATEGORY" val="diagram"/>
  <p:tag name="KSO_WM_TEMPLATE_INDEX" val="20231963"/>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UNIT_USESOURCEFORMAT_APPLY" val="1"/>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VALUE" val="200*20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1963_1*l_h_x*1_3_1"/>
  <p:tag name="KSO_WM_TEMPLATE_CATEGORY" val="diagram"/>
  <p:tag name="KSO_WM_TEMPLATE_INDEX" val="20231963"/>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UNIT_USESOURCEFORMAT_APPLY" val="1"/>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3_1*l_h_f*1_2_1"/>
  <p:tag name="KSO_WM_TEMPLATE_CATEGORY" val="diagram"/>
  <p:tag name="KSO_WM_TEMPLATE_INDEX" val="20231963"/>
  <p:tag name="KSO_WM_UNIT_LAYERLEVEL" val="1_1_1"/>
  <p:tag name="KSO_WM_TAG_VERSION" val="3.0"/>
  <p:tag name="KSO_WM_UNIT_TEXT_FILL_FORE_SCHEMECOLOR_INDEX_BRIGHTNESS" val="0.5"/>
  <p:tag name="KSO_WM_UNIT_VALUE" val="60"/>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TEXT_LAYER_COUNT" val="1"/>
  <p:tag name="KSO_WM_BEAUTIFY_FLAG" val="#wm#"/>
  <p:tag name="KSO_WM_UNIT_PRESET_TEXT" val="单击此处输入你的项正文内容，文字是您思想的提炼"/>
  <p:tag name="KSO_WM_UNIT_TEXT_FILL_FORE_SCHEMECOLOR_INDEX" val="1"/>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63_1*l_h_f*1_3_1"/>
  <p:tag name="KSO_WM_TEMPLATE_CATEGORY" val="diagram"/>
  <p:tag name="KSO_WM_TEMPLATE_INDEX" val="20231963"/>
  <p:tag name="KSO_WM_UNIT_LAYERLEVEL" val="1_1_1"/>
  <p:tag name="KSO_WM_TAG_VERSION" val="3.0"/>
  <p:tag name="KSO_WM_UNIT_TEXT_FILL_FORE_SCHEMECOLOR_INDEX_BRIGHTNESS" val="0.5"/>
  <p:tag name="KSO_WM_UNIT_VALUE" val="60"/>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TEXT_LAYER_COUNT" val="1"/>
  <p:tag name="KSO_WM_BEAUTIFY_FLAG" val="#wm#"/>
  <p:tag name="KSO_WM_UNIT_PRESET_TEXT" val="单击此处输入你的项正文，文字是您思想的提炼，单击此处文本内容"/>
  <p:tag name="KSO_WM_UNIT_TEXT_FILL_FORE_SCHEMECOLOR_INDEX" val="1"/>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SLIDE_ID" val="diagram20231963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diagram"/>
  <p:tag name="KSO_WM_TEMPLATE_INDEX" val="20231963"/>
  <p:tag name="KSO_WM_SLIDE_TYPE" val="text"/>
  <p:tag name="KSO_WM_SLIDE_SUBTYPE" val="diag"/>
  <p:tag name="KSO_WM_SLIDE_SIZE" val="805.441*287.35"/>
  <p:tag name="KSO_WM_SLIDE_POSITION" val="79.3998*152.002"/>
  <p:tag name="KSO_WM_SLIDE_LAYOUT" val="a_l"/>
  <p:tag name="KSO_WM_SLIDE_LAYOUT_CNT" val="1_1"/>
  <p:tag name="KSO_WM_SPECIAL_SOURCE" val="bdnull"/>
  <p:tag name="KSO_WM_DIAGRAM_GROUP_CODE" val="l1-1"/>
  <p:tag name="KSO_WM_SLIDE_DIAGTYPE" val="l"/>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963_1*a*1"/>
  <p:tag name="KSO_WM_TEMPLATE_CATEGORY" val="diagram"/>
  <p:tag name="KSO_WM_TEMPLATE_INDEX" val="202319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3_1*l_h_a*1_1_1"/>
  <p:tag name="KSO_WM_TEMPLATE_CATEGORY" val="diagram"/>
  <p:tag name="KSO_WM_TEMPLATE_INDEX" val="20231963"/>
  <p:tag name="KSO_WM_UNIT_LAYERLEVEL" val="1_1_1"/>
  <p:tag name="KSO_WM_TAG_VERSION" val="3.0"/>
  <p:tag name="KSO_WM_UNIT_TEXT_FILL_FORE_SCHEMECOLOR_INDEX_BRIGHTNESS" val="0"/>
  <p:tag name="KSO_WM_UNIT_VALUE" val="13"/>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BEAUTIFY_FLAG" val="#wm#"/>
  <p:tag name="KSO_WM_UNIT_PRESET_TEXT" val="添加标题内容"/>
  <p:tag name="KSO_WM_UNIT_TEXT_FILL_FORE_SCHEMECOLOR_INDEX" val="1"/>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3_1*l_h_f*1_1_1"/>
  <p:tag name="KSO_WM_TEMPLATE_CATEGORY" val="diagram"/>
  <p:tag name="KSO_WM_TEMPLATE_INDEX" val="20231963"/>
  <p:tag name="KSO_WM_UNIT_LAYERLEVEL" val="1_1_1"/>
  <p:tag name="KSO_WM_TAG_VERSION" val="3.0"/>
  <p:tag name="KSO_WM_UNIT_TEXT_FILL_FORE_SCHEMECOLOR_INDEX_BRIGHTNESS" val="0.5"/>
  <p:tag name="KSO_WM_UNIT_VALUE" val="60"/>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TEXT_LAYER_COUNT" val="1"/>
  <p:tag name="KSO_WM_BEAUTIFY_FLAG" val="#wm#"/>
  <p:tag name="KSO_WM_UNIT_PRESET_TEXT" val="单击此处输入你的项正文，文字是您思想的提炼，单击此处文本"/>
  <p:tag name="KSO_WM_UNIT_TEXT_FILL_FORE_SCHEMECOLOR_INDEX" val="1"/>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963_1*l_h_i*1_1_1"/>
  <p:tag name="KSO_WM_TEMPLATE_CATEGORY" val="diagram"/>
  <p:tag name="KSO_WM_TEMPLATE_INDEX" val="20231963"/>
  <p:tag name="KSO_WM_UNIT_LAYERLEVEL" val="1_1_1"/>
  <p:tag name="KSO_WM_TAG_VERSION" val="3.0"/>
  <p:tag name="KSO_WM_UNIT_LINE_FORE_SCHEMECOLOR_INDEX_BRIGHTNESS" val="0"/>
  <p:tag name="KSO_WM_UNIT_LINE_FILL_TYPE" val="2"/>
  <p:tag name="KSO_WM_DIAGRAM_VERSION" val="3"/>
  <p:tag name="KSO_WM_DIAGRAM_COLOR_TRICK" val="1"/>
  <p:tag name="KSO_WM_DIAGRAM_COLOR_TEXT_CAN_REMOVE" val="n"/>
  <p:tag name="KSO_WM_DIAGRAM_MAX_ITEMCNT" val="4"/>
  <p:tag name="KSO_WM_DIAGRAM_MIN_ITEMCNT" val="4"/>
  <p:tag name="KSO_WM_DIAGRAM_VIRTUALLY_FRAME" val="{&quot;height&quot;:287.3823609152065,&quot;left&quot;:79.39984251968502,&quot;top&quot;:152.00157609266748,&quot;width&quot;:805.5001574803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BEAUTIFY_FLAG" val="#wm#"/>
  <p:tag name="KSO_WM_UNIT_LINE_FORE_SCHEMECOLOR_INDEX" val="5"/>
</p:tagLst>
</file>

<file path=ppt/theme/theme1.xml><?xml version="1.0" encoding="utf-8"?>
<a:theme xmlns:a="http://schemas.openxmlformats.org/drawingml/2006/main" name="简洁时尚">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2937</Words>
  <Application>Microsoft Office PowerPoint</Application>
  <PresentationFormat>宽屏</PresentationFormat>
  <Paragraphs>417</Paragraphs>
  <Slides>31</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-apple-system</vt:lpstr>
      <vt:lpstr>等线</vt:lpstr>
      <vt:lpstr>思源宋体 CN Heavy</vt:lpstr>
      <vt:lpstr>宋体</vt:lpstr>
      <vt:lpstr>Arial</vt:lpstr>
      <vt:lpstr>Microsoft Sans Serif</vt:lpstr>
      <vt:lpstr>简洁时尚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晶雯 张</dc:creator>
  <cp:lastModifiedBy>晶雯 张</cp:lastModifiedBy>
  <cp:revision>2</cp:revision>
  <dcterms:created xsi:type="dcterms:W3CDTF">2025-05-20T11:34:00Z</dcterms:created>
  <dcterms:modified xsi:type="dcterms:W3CDTF">2025-05-20T11:41:37Z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E1C7FCEF9E2F4C25B9BE06A24E2A757E_12</vt:lpwstr>
  </property>
  <property fmtid="{D5CDD505-2E9C-101B-9397-08002B2CF9AE}" pid="3" name="KSOProductBuildVer">
    <vt:lpwstr>2052-12.1.0.21171</vt:lpwstr>
  </property>
</Properties>
</file>